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9" r:id="rId3"/>
    <p:sldMasterId id="2147483704" r:id="rId4"/>
    <p:sldMasterId id="2147483714" r:id="rId5"/>
  </p:sldMasterIdLst>
  <p:notesMasterIdLst>
    <p:notesMasterId r:id="rId38"/>
  </p:notesMasterIdLst>
  <p:sldIdLst>
    <p:sldId id="257" r:id="rId6"/>
    <p:sldId id="337" r:id="rId7"/>
    <p:sldId id="338" r:id="rId8"/>
    <p:sldId id="339" r:id="rId9"/>
    <p:sldId id="340" r:id="rId10"/>
    <p:sldId id="256" r:id="rId11"/>
    <p:sldId id="342" r:id="rId12"/>
    <p:sldId id="351" r:id="rId13"/>
    <p:sldId id="343" r:id="rId14"/>
    <p:sldId id="344" r:id="rId15"/>
    <p:sldId id="345" r:id="rId16"/>
    <p:sldId id="346" r:id="rId17"/>
    <p:sldId id="347" r:id="rId18"/>
    <p:sldId id="352" r:id="rId19"/>
    <p:sldId id="331" r:id="rId20"/>
    <p:sldId id="332" r:id="rId21"/>
    <p:sldId id="329" r:id="rId22"/>
    <p:sldId id="333" r:id="rId23"/>
    <p:sldId id="334" r:id="rId24"/>
    <p:sldId id="335" r:id="rId25"/>
    <p:sldId id="336" r:id="rId26"/>
    <p:sldId id="353" r:id="rId27"/>
    <p:sldId id="355" r:id="rId28"/>
    <p:sldId id="328" r:id="rId29"/>
    <p:sldId id="356" r:id="rId30"/>
    <p:sldId id="357" r:id="rId31"/>
    <p:sldId id="358" r:id="rId32"/>
    <p:sldId id="359" r:id="rId33"/>
    <p:sldId id="360" r:id="rId34"/>
    <p:sldId id="361" r:id="rId35"/>
    <p:sldId id="354" r:id="rId36"/>
    <p:sldId id="262" r:id="rId3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908FD0CD-70C9-4A2D-A030-46220F9CCD8C}">
          <p14:sldIdLst>
            <p14:sldId id="257"/>
            <p14:sldId id="337"/>
            <p14:sldId id="338"/>
            <p14:sldId id="339"/>
            <p14:sldId id="340"/>
            <p14:sldId id="256"/>
            <p14:sldId id="342"/>
            <p14:sldId id="351"/>
            <p14:sldId id="343"/>
            <p14:sldId id="344"/>
            <p14:sldId id="345"/>
            <p14:sldId id="346"/>
            <p14:sldId id="347"/>
            <p14:sldId id="352"/>
            <p14:sldId id="331"/>
            <p14:sldId id="332"/>
            <p14:sldId id="329"/>
            <p14:sldId id="333"/>
            <p14:sldId id="334"/>
            <p14:sldId id="335"/>
            <p14:sldId id="336"/>
            <p14:sldId id="353"/>
            <p14:sldId id="355"/>
            <p14:sldId id="328"/>
            <p14:sldId id="356"/>
            <p14:sldId id="357"/>
            <p14:sldId id="358"/>
            <p14:sldId id="359"/>
            <p14:sldId id="360"/>
            <p14:sldId id="361"/>
            <p14:sldId id="354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  <a:srgbClr val="FFB125"/>
    <a:srgbClr val="254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0" autoAdjust="0"/>
    <p:restoredTop sz="85118" autoAdjust="0"/>
  </p:normalViewPr>
  <p:slideViewPr>
    <p:cSldViewPr snapToGrid="0">
      <p:cViewPr varScale="1">
        <p:scale>
          <a:sx n="129" d="100"/>
          <a:sy n="129" d="100"/>
        </p:scale>
        <p:origin x="202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AAD0-F73E-4955-99D7-99898D94E18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772B7-C1CF-4A4A-82E2-DE6CE183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Приоритетите</a:t>
            </a:r>
            <a:r>
              <a:rPr lang="bg-BG" baseline="0" dirty="0"/>
              <a:t> в стратегическия план са подчинени на тези основни елементи</a:t>
            </a:r>
            <a:br>
              <a:rPr lang="bg-BG" dirty="0"/>
            </a:br>
            <a:r>
              <a:rPr lang="bg-BG" dirty="0"/>
              <a:t>Извън класифицирането на приоритети</a:t>
            </a:r>
            <a:r>
              <a:rPr lang="bg-BG" baseline="0" dirty="0"/>
              <a:t> в стратегическия план нашата организация има едни други неписани приоритети </a:t>
            </a:r>
          </a:p>
          <a:p>
            <a:r>
              <a:rPr lang="bg-BG" baseline="0" dirty="0"/>
              <a:t>Това са необходимите условия да творим добро.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927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619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53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49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Приоритетите</a:t>
            </a:r>
            <a:r>
              <a:rPr lang="bg-BG" baseline="0" dirty="0"/>
              <a:t> в стратегическия план са подчинени на тези основни елементи</a:t>
            </a:r>
            <a:br>
              <a:rPr lang="bg-BG" dirty="0"/>
            </a:br>
            <a:r>
              <a:rPr lang="bg-BG" dirty="0"/>
              <a:t>Извън класифицирането на приоритети</a:t>
            </a:r>
            <a:r>
              <a:rPr lang="bg-BG" baseline="0" dirty="0"/>
              <a:t> в стратегическия план нашата организация има едни други неписани приоритети </a:t>
            </a:r>
          </a:p>
          <a:p>
            <a:r>
              <a:rPr lang="bg-BG" baseline="0" dirty="0"/>
              <a:t>Това са необходимите условия да творим добро.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0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Приоритетите</a:t>
            </a:r>
            <a:r>
              <a:rPr lang="bg-BG" baseline="0" dirty="0"/>
              <a:t> в стратегическия план са подчинени на тези основни елементи</a:t>
            </a:r>
            <a:br>
              <a:rPr lang="bg-BG" dirty="0"/>
            </a:br>
            <a:r>
              <a:rPr lang="bg-BG" dirty="0"/>
              <a:t>Извън класифицирането на приоритети</a:t>
            </a:r>
            <a:r>
              <a:rPr lang="bg-BG" baseline="0" dirty="0"/>
              <a:t> в стратегическия план нашата организация има едни други неписани приоритети </a:t>
            </a:r>
          </a:p>
          <a:p>
            <a:r>
              <a:rPr lang="bg-BG" baseline="0" dirty="0"/>
              <a:t>Това са необходимите условия да творим добро.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33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Приоритетите</a:t>
            </a:r>
            <a:r>
              <a:rPr lang="bg-BG" baseline="0" dirty="0"/>
              <a:t> в стратегическия план са подчинени на тези основни елементи</a:t>
            </a:r>
            <a:br>
              <a:rPr lang="bg-BG" dirty="0"/>
            </a:br>
            <a:r>
              <a:rPr lang="bg-BG" dirty="0"/>
              <a:t>Извън класифицирането на приоритети</a:t>
            </a:r>
            <a:r>
              <a:rPr lang="bg-BG" baseline="0" dirty="0"/>
              <a:t> в стратегическия план нашата организация има едни други неписани приоритети </a:t>
            </a:r>
          </a:p>
          <a:p>
            <a:r>
              <a:rPr lang="bg-BG" baseline="0" dirty="0"/>
              <a:t>Това са необходимите условия да творим добро.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7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Приоритетите</a:t>
            </a:r>
            <a:r>
              <a:rPr lang="bg-BG" baseline="0" dirty="0"/>
              <a:t> в стратегическия план са подчинени на тези основни елементи</a:t>
            </a:r>
            <a:br>
              <a:rPr lang="bg-BG" dirty="0"/>
            </a:br>
            <a:r>
              <a:rPr lang="bg-BG" dirty="0"/>
              <a:t>Извън класифицирането на приоритети</a:t>
            </a:r>
            <a:r>
              <a:rPr lang="bg-BG" baseline="0" dirty="0"/>
              <a:t> в стратегическия план нашата организация има едни други неписани приоритети </a:t>
            </a:r>
          </a:p>
          <a:p>
            <a:r>
              <a:rPr lang="bg-BG" baseline="0" dirty="0"/>
              <a:t>Това са необходимите условия да творим добро.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4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Без стратегия и планиране изпадаме в паника и състояние,</a:t>
            </a:r>
            <a:r>
              <a:rPr lang="bg-BG" baseline="0" dirty="0"/>
              <a:t> което можем спокойно да дефинираме като „криза“.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02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Без стратегия и планиране изпадаме в паника и състояние,</a:t>
            </a:r>
            <a:r>
              <a:rPr lang="bg-BG" baseline="0" dirty="0"/>
              <a:t> което можем спокойно да дефинираме като „криза“.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8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4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72B7-C1CF-4A4A-82E2-DE6CE183E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1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710007"/>
            <a:ext cx="12192000" cy="25006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ДИСТРИКТЕН СЕМИНАР ЗА УПРАВЛЕНИЕ НА ГРАНТОВЕ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GMS</a:t>
            </a: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439835" y="4028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bg-BG" dirty="0"/>
              <a:t>Подраздел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95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08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1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16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480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9660" y="1589518"/>
            <a:ext cx="11015529" cy="4247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88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73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75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857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9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691881"/>
            <a:ext cx="12192000" cy="2500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ДИСТРИКТЕН СЕМИНАР ЗА УПРАВЛЕНИЕ НА ГРАНТОВЕ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GMS</a:t>
            </a: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10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38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2282825"/>
            <a:ext cx="12192000" cy="1374776"/>
          </a:xfrm>
          <a:prstGeom prst="rect">
            <a:avLst/>
          </a:prstGeom>
          <a:solidFill>
            <a:srgbClr val="002060"/>
          </a:solidFill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Подраздел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091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2282825"/>
            <a:ext cx="12192000" cy="1374776"/>
          </a:xfrm>
          <a:prstGeom prst="rect">
            <a:avLst/>
          </a:prstGeom>
          <a:solidFill>
            <a:srgbClr val="C00000"/>
          </a:solidFill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Подраздел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18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710007"/>
            <a:ext cx="12192000" cy="25006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ДИСТРИКТЕН СЕМИНАР ЗА УПРАВЛЕНИЕ НА ГРАНТОВЕ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GMS</a:t>
            </a: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439835" y="4028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36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691881"/>
            <a:ext cx="12192000" cy="2500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ДИСТРИКТЕН СЕМИНАР ЗА УПРАВЛЕНИЕ НА ГРАНТОВЕ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GMS</a:t>
            </a: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89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561252"/>
            <a:ext cx="12192000" cy="250060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ДИСТРИКТЕН СЕМИНАР ЗА УПРАВЛЕНИЕ НА ГРАНТОВЕ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GMS</a:t>
            </a: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24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29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974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15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68DA77A9-B9CD-42FB-B391-EDFCD17EE0EF}"/>
              </a:ext>
            </a:extLst>
          </p:cNvPr>
          <p:cNvSpPr/>
          <p:nvPr userDrawn="1"/>
        </p:nvSpPr>
        <p:spPr>
          <a:xfrm>
            <a:off x="0" y="2519418"/>
            <a:ext cx="12192000" cy="1485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g-BG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0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561252"/>
            <a:ext cx="12192000" cy="250060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ДИСТРИКТЕН СЕМИНАР ЗА УПРАВЛЕНИЕ НА ГРАНТОВЕ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GMS</a:t>
            </a: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17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5" name="Правоъгълник 4">
              <a:extLst>
                <a:ext uri="{FF2B5EF4-FFF2-40B4-BE49-F238E27FC236}">
                  <a16:creationId xmlns:a16="http://schemas.microsoft.com/office/drawing/2014/main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8" name="Право съединение 17">
              <a:extLst>
                <a:ext uri="{FF2B5EF4-FFF2-40B4-BE49-F238E27FC236}">
                  <a16:creationId xmlns:a16="http://schemas.microsoft.com/office/drawing/2014/main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Текстово поле 7">
              <a:extLst>
                <a:ext uri="{FF2B5EF4-FFF2-40B4-BE49-F238E27FC236}">
                  <a16:creationId xmlns:a16="http://schemas.microsoft.com/office/drawing/2014/main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5443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11" name="Правоъгълник 4">
              <a:extLst>
                <a:ext uri="{FF2B5EF4-FFF2-40B4-BE49-F238E27FC236}">
                  <a16:creationId xmlns:a16="http://schemas.microsoft.com/office/drawing/2014/main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Картина 14">
              <a:extLst>
                <a:ext uri="{FF2B5EF4-FFF2-40B4-BE49-F238E27FC236}">
                  <a16:creationId xmlns:a16="http://schemas.microsoft.com/office/drawing/2014/main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4" name="Право съединение 17">
              <a:extLst>
                <a:ext uri="{FF2B5EF4-FFF2-40B4-BE49-F238E27FC236}">
                  <a16:creationId xmlns:a16="http://schemas.microsoft.com/office/drawing/2014/main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Текстово поле 7">
              <a:extLst>
                <a:ext uri="{FF2B5EF4-FFF2-40B4-BE49-F238E27FC236}">
                  <a16:creationId xmlns:a16="http://schemas.microsoft.com/office/drawing/2014/main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2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7219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710007"/>
            <a:ext cx="12192000" cy="25006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ДИСТРИКТЕН СЕМИНАР ЗА УПРАВЛЕНИЕ НА ГРАНТОВЕ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GMS</a:t>
            </a: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439835" y="4028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13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691881"/>
            <a:ext cx="12192000" cy="2500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ДИСТРИКТЕН СЕМИНАР ЗА УПРАВЛЕНИЕ НА ГРАНТОВЕ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GMS</a:t>
            </a: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52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561252"/>
            <a:ext cx="12192000" cy="250060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ДИСТРИКТЕН СЕМИНАР ЗА УПРАВЛЕНИЕ НА ГРАНТОВЕ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GMS</a:t>
            </a:r>
            <a:r>
              <a:rPr lang="ru-RU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76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805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80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59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3BC1A21-5DD3-4712-A27D-A6E711216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979"/>
            <a:ext cx="1714804" cy="633128"/>
          </a:xfrm>
          <a:prstGeom prst="rect">
            <a:avLst/>
          </a:prstGeom>
        </p:spPr>
      </p:pic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68DA77A9-B9CD-42FB-B391-EDFCD17EE0EF}"/>
              </a:ext>
            </a:extLst>
          </p:cNvPr>
          <p:cNvSpPr/>
          <p:nvPr userDrawn="1"/>
        </p:nvSpPr>
        <p:spPr>
          <a:xfrm>
            <a:off x="0" y="2519418"/>
            <a:ext cx="12192000" cy="1485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g-BG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26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5" name="Правоъгълник 4">
              <a:extLst>
                <a:ext uri="{FF2B5EF4-FFF2-40B4-BE49-F238E27FC236}">
                  <a16:creationId xmlns:a16="http://schemas.microsoft.com/office/drawing/2014/main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8" name="Право съединение 17">
              <a:extLst>
                <a:ext uri="{FF2B5EF4-FFF2-40B4-BE49-F238E27FC236}">
                  <a16:creationId xmlns:a16="http://schemas.microsoft.com/office/drawing/2014/main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Текстово поле 7">
              <a:extLst>
                <a:ext uri="{FF2B5EF4-FFF2-40B4-BE49-F238E27FC236}">
                  <a16:creationId xmlns:a16="http://schemas.microsoft.com/office/drawing/2014/main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843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63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11" name="Правоъгълник 4">
              <a:extLst>
                <a:ext uri="{FF2B5EF4-FFF2-40B4-BE49-F238E27FC236}">
                  <a16:creationId xmlns:a16="http://schemas.microsoft.com/office/drawing/2014/main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Картина 14">
              <a:extLst>
                <a:ext uri="{FF2B5EF4-FFF2-40B4-BE49-F238E27FC236}">
                  <a16:creationId xmlns:a16="http://schemas.microsoft.com/office/drawing/2014/main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4" name="Право съединение 17">
              <a:extLst>
                <a:ext uri="{FF2B5EF4-FFF2-40B4-BE49-F238E27FC236}">
                  <a16:creationId xmlns:a16="http://schemas.microsoft.com/office/drawing/2014/main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Текстово поле 7">
              <a:extLst>
                <a:ext uri="{FF2B5EF4-FFF2-40B4-BE49-F238E27FC236}">
                  <a16:creationId xmlns:a16="http://schemas.microsoft.com/office/drawing/2014/main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2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048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0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06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68DA77A9-B9CD-42FB-B391-EDFCD17EE0EF}"/>
              </a:ext>
            </a:extLst>
          </p:cNvPr>
          <p:cNvSpPr/>
          <p:nvPr userDrawn="1"/>
        </p:nvSpPr>
        <p:spPr>
          <a:xfrm>
            <a:off x="0" y="2519418"/>
            <a:ext cx="12192000" cy="1485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g-BG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8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5" name="Правоъгълник 4">
              <a:extLst>
                <a:ext uri="{FF2B5EF4-FFF2-40B4-BE49-F238E27FC236}">
                  <a16:creationId xmlns:a16="http://schemas.microsoft.com/office/drawing/2014/main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8" name="Право съединение 17">
              <a:extLst>
                <a:ext uri="{FF2B5EF4-FFF2-40B4-BE49-F238E27FC236}">
                  <a16:creationId xmlns:a16="http://schemas.microsoft.com/office/drawing/2014/main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Текстово поле 7">
              <a:extLst>
                <a:ext uri="{FF2B5EF4-FFF2-40B4-BE49-F238E27FC236}">
                  <a16:creationId xmlns:a16="http://schemas.microsoft.com/office/drawing/2014/main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311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11" name="Правоъгълник 4">
              <a:extLst>
                <a:ext uri="{FF2B5EF4-FFF2-40B4-BE49-F238E27FC236}">
                  <a16:creationId xmlns:a16="http://schemas.microsoft.com/office/drawing/2014/main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Картина 14">
              <a:extLst>
                <a:ext uri="{FF2B5EF4-FFF2-40B4-BE49-F238E27FC236}">
                  <a16:creationId xmlns:a16="http://schemas.microsoft.com/office/drawing/2014/main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4" name="Право съединение 17">
              <a:extLst>
                <a:ext uri="{FF2B5EF4-FFF2-40B4-BE49-F238E27FC236}">
                  <a16:creationId xmlns:a16="http://schemas.microsoft.com/office/drawing/2014/main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Текстово поле 7">
              <a:extLst>
                <a:ext uri="{FF2B5EF4-FFF2-40B4-BE49-F238E27FC236}">
                  <a16:creationId xmlns:a16="http://schemas.microsoft.com/office/drawing/2014/main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2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00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86184F0-BCA2-4D67-8CC0-466BB1CAC4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11347" y="540221"/>
            <a:ext cx="4030334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ДГ 2024-20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5: Маргарит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а</a:t>
            </a:r>
            <a:r>
              <a:rPr lang="bg-BG" altLang="en-US" sz="1700" b="1" kern="1200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Богданова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ДГ 2025-20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6: Пламен Цветков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РИ Президент елект:  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Марио де</a:t>
            </a:r>
            <a:r>
              <a:rPr lang="bg-BG" altLang="en-US" sz="1700" b="1" kern="1200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Камарго</a:t>
            </a:r>
            <a:endParaRPr lang="ru-RU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Дистрикт 2482</a:t>
            </a:r>
            <a:endParaRPr lang="en-US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60816" y="837284"/>
            <a:ext cx="3225875" cy="775480"/>
            <a:chOff x="8656232" y="540221"/>
            <a:chExt cx="3225875" cy="775480"/>
          </a:xfrm>
        </p:grpSpPr>
        <p:pic>
          <p:nvPicPr>
            <p:cNvPr id="6" name="Picture 2" descr="E:\000000000000000000 Zone 21B\D2482\Margarita blanka\T2425EN-Logo-RGB.png">
              <a:extLst>
                <a:ext uri="{FF2B5EF4-FFF2-40B4-BE49-F238E27FC236}">
                  <a16:creationId xmlns:a16="http://schemas.microsoft.com/office/drawing/2014/main" id="{A4EFAAAC-0ED3-462A-B0A0-DBE6DF73C2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3724" y="647727"/>
              <a:ext cx="1128383" cy="66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Картина 12">
              <a:extLst>
                <a:ext uri="{FF2B5EF4-FFF2-40B4-BE49-F238E27FC236}">
                  <a16:creationId xmlns:a16="http://schemas.microsoft.com/office/drawing/2014/main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232" y="540221"/>
              <a:ext cx="1863500" cy="775479"/>
            </a:xfrm>
            <a:prstGeom prst="rect">
              <a:avLst/>
            </a:prstGeom>
          </p:spPr>
        </p:pic>
        <p:cxnSp>
          <p:nvCxnSpPr>
            <p:cNvPr id="11" name="Straight Connector 7">
              <a:extLst>
                <a:ext uri="{FF2B5EF4-FFF2-40B4-BE49-F238E27FC236}">
                  <a16:creationId xmlns:a16="http://schemas.microsoft.com/office/drawing/2014/main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55943" y="540222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 userDrawn="1"/>
        </p:nvGrpSpPr>
        <p:grpSpPr>
          <a:xfrm>
            <a:off x="8355707" y="779800"/>
            <a:ext cx="3140762" cy="832963"/>
            <a:chOff x="5304857" y="2818484"/>
            <a:chExt cx="3140762" cy="832963"/>
          </a:xfrm>
        </p:grpSpPr>
        <p:pic>
          <p:nvPicPr>
            <p:cNvPr id="1026" name="Picture 2" descr="E:\000000000000000000 Zone 21B\D2482\Пламен Цветков\PETS\шаблон\logo\PM2526-BC-SOCIAL-ROTARY-WHITE-1080x1080-EN-US (1)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20"/>
            <a:stretch/>
          </p:blipFill>
          <p:spPr bwMode="auto">
            <a:xfrm>
              <a:off x="7356496" y="2818485"/>
              <a:ext cx="1089123" cy="83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Картина 12">
              <a:extLst>
                <a:ext uri="{FF2B5EF4-FFF2-40B4-BE49-F238E27FC236}">
                  <a16:creationId xmlns:a16="http://schemas.microsoft.com/office/drawing/2014/main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857" y="2818484"/>
              <a:ext cx="1863500" cy="775479"/>
            </a:xfrm>
            <a:prstGeom prst="rect">
              <a:avLst/>
            </a:prstGeom>
          </p:spPr>
        </p:pic>
        <p:cxnSp>
          <p:nvCxnSpPr>
            <p:cNvPr id="15" name="Straight Connector 7">
              <a:extLst>
                <a:ext uri="{FF2B5EF4-FFF2-40B4-BE49-F238E27FC236}">
                  <a16:creationId xmlns:a16="http://schemas.microsoft.com/office/drawing/2014/main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4568" y="2818485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E:\000000000000000000 Zone 21B\D2482\Пламен Цветков\PETS\шаблон\plovdiv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13" y="6021829"/>
            <a:ext cx="3963973" cy="8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0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51" r:id="rId2"/>
    <p:sldLayoutId id="2147483685" r:id="rId3"/>
    <p:sldLayoutId id="2147483649" r:id="rId4"/>
    <p:sldLayoutId id="2147483687" r:id="rId5"/>
    <p:sldLayoutId id="2147483688" r:id="rId6"/>
    <p:sldLayoutId id="2147483670" r:id="rId7"/>
    <p:sldLayoutId id="2147483671" r:id="rId8"/>
    <p:sldLayoutId id="214748370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11374"/>
            <a:ext cx="10972800" cy="588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202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Картина 7">
            <a:extLst>
              <a:ext uri="{FF2B5EF4-FFF2-40B4-BE49-F238E27FC236}">
                <a16:creationId xmlns:a16="http://schemas.microsoft.com/office/drawing/2014/main" id="{239D22AA-BF46-414C-8B4C-59B6935DF71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3" y="5908887"/>
            <a:ext cx="1714804" cy="633128"/>
          </a:xfrm>
          <a:prstGeom prst="rect">
            <a:avLst/>
          </a:prstGeom>
        </p:spPr>
      </p:pic>
      <p:pic>
        <p:nvPicPr>
          <p:cNvPr id="2050" name="Picture 2" descr="E:\000000000000000000 Zone 21B\D2482\Margarita ПЕТС\template\Christo\theme-2023-24-logo-and-guidelines-en\2023-2024 Presidential theme logo and guidelines-EN\2 ALL LOGOS\ONE-COLOR\WHITE\Horizontal\T2324EN_Horizontal_REV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599" y="5958311"/>
            <a:ext cx="1514702" cy="5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авоъгълник 4">
            <a:extLst>
              <a:ext uri="{FF2B5EF4-FFF2-40B4-BE49-F238E27FC236}">
                <a16:creationId xmlns:a16="http://schemas.microsoft.com/office/drawing/2014/main" id="{D7466F01-F82C-4A32-A9C8-F586FEA26485}"/>
              </a:ext>
            </a:extLst>
          </p:cNvPr>
          <p:cNvSpPr/>
          <p:nvPr userDrawn="1"/>
        </p:nvSpPr>
        <p:spPr>
          <a:xfrm>
            <a:off x="0" y="6077712"/>
            <a:ext cx="12192000" cy="78028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indent="0" algn="ctr">
              <a:spcAft>
                <a:spcPts val="600"/>
              </a:spcAft>
            </a:pPr>
            <a:b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b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Дистриктен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семинар за управление на грантове,</a:t>
            </a:r>
            <a:b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05</a:t>
            </a: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април 202</a:t>
            </a: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5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, Пловдив</a:t>
            </a:r>
            <a:endParaRPr lang="bg-BG" sz="1200" b="0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5" name="Картина 11">
            <a:extLst>
              <a:ext uri="{FF2B5EF4-FFF2-40B4-BE49-F238E27FC236}">
                <a16:creationId xmlns:a16="http://schemas.microsoft.com/office/drawing/2014/main" id="{313340D6-2865-4EA6-B095-5F930CA2C71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005"/>
            <a:ext cx="1462747" cy="540065"/>
          </a:xfrm>
          <a:prstGeom prst="rect">
            <a:avLst/>
          </a:prstGeom>
          <a:ln>
            <a:noFill/>
          </a:ln>
        </p:spPr>
      </p:pic>
      <p:pic>
        <p:nvPicPr>
          <p:cNvPr id="18" name="Картина 14">
            <a:extLst>
              <a:ext uri="{FF2B5EF4-FFF2-40B4-BE49-F238E27FC236}">
                <a16:creationId xmlns:a16="http://schemas.microsoft.com/office/drawing/2014/main" id="{A3854AD8-9E60-4A42-B79A-7221E1EE4F3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9" y="6212051"/>
            <a:ext cx="937755" cy="554827"/>
          </a:xfrm>
          <a:prstGeom prst="rect">
            <a:avLst/>
          </a:prstGeom>
          <a:ln>
            <a:noFill/>
          </a:ln>
        </p:spPr>
      </p:pic>
      <p:cxnSp>
        <p:nvCxnSpPr>
          <p:cNvPr id="19" name="Право съединение 17">
            <a:extLst>
              <a:ext uri="{FF2B5EF4-FFF2-40B4-BE49-F238E27FC236}">
                <a16:creationId xmlns:a16="http://schemas.microsoft.com/office/drawing/2014/main" id="{5DC20674-118F-4477-B6E2-05C8BD28A71C}"/>
              </a:ext>
            </a:extLst>
          </p:cNvPr>
          <p:cNvCxnSpPr/>
          <p:nvPr userDrawn="1"/>
        </p:nvCxnSpPr>
        <p:spPr>
          <a:xfrm>
            <a:off x="10978961" y="6144025"/>
            <a:ext cx="0" cy="64766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470164" y="6196766"/>
            <a:ext cx="0" cy="570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Картина 11">
            <a:extLst>
              <a:ext uri="{FF2B5EF4-FFF2-40B4-BE49-F238E27FC236}">
                <a16:creationId xmlns:a16="http://schemas.microsoft.com/office/drawing/2014/main" id="{3036AF3E-0376-4D0D-A85C-EDE97D30D71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90" y="6202156"/>
            <a:ext cx="1462747" cy="540065"/>
          </a:xfrm>
          <a:prstGeom prst="rect">
            <a:avLst/>
          </a:prstGeom>
          <a:ln>
            <a:noFill/>
          </a:ln>
        </p:spPr>
      </p:pic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id="{E501DF13-3A49-43DA-8CDC-2826265509FA}"/>
              </a:ext>
            </a:extLst>
          </p:cNvPr>
          <p:cNvCxnSpPr/>
          <p:nvPr userDrawn="1"/>
        </p:nvCxnSpPr>
        <p:spPr>
          <a:xfrm>
            <a:off x="10985639" y="6196766"/>
            <a:ext cx="0" cy="570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E:\000000000000000000 Zone 21B\D2482\Пламен Цветков\PETS\шаблон\logo\PM2526-Stacked-White-EN-US-small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335" y="6230122"/>
            <a:ext cx="862546" cy="5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00000000000 Zone 21B\D2482\Пламен Цветков\PETS\шаблон\plovdiv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74" y="6200637"/>
            <a:ext cx="1475478" cy="2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9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64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86184F0-BCA2-4D67-8CC0-466BB1CAC4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11347" y="540221"/>
            <a:ext cx="4030334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ДГ 2024-20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5: Маргарит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а</a:t>
            </a:r>
            <a:r>
              <a:rPr lang="bg-BG" altLang="en-US" sz="1700" b="1" kern="1200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Богданова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ДГ 2025-20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6: Пламен Цветков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РИ Президент елект:  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Марио де</a:t>
            </a:r>
            <a:r>
              <a:rPr lang="bg-BG" altLang="en-US" sz="1700" b="1" kern="1200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Камарго</a:t>
            </a:r>
            <a:endParaRPr lang="ru-RU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Дистрикт 2482</a:t>
            </a:r>
            <a:endParaRPr lang="en-US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60816" y="837284"/>
            <a:ext cx="3225875" cy="775480"/>
            <a:chOff x="8656232" y="540221"/>
            <a:chExt cx="3225875" cy="775480"/>
          </a:xfrm>
        </p:grpSpPr>
        <p:pic>
          <p:nvPicPr>
            <p:cNvPr id="6" name="Picture 2" descr="E:\000000000000000000 Zone 21B\D2482\Margarita blanka\T2425EN-Logo-RGB.png">
              <a:extLst>
                <a:ext uri="{FF2B5EF4-FFF2-40B4-BE49-F238E27FC236}">
                  <a16:creationId xmlns:a16="http://schemas.microsoft.com/office/drawing/2014/main" id="{A4EFAAAC-0ED3-462A-B0A0-DBE6DF73C2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3724" y="647727"/>
              <a:ext cx="1128383" cy="66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Картина 12">
              <a:extLst>
                <a:ext uri="{FF2B5EF4-FFF2-40B4-BE49-F238E27FC236}">
                  <a16:creationId xmlns:a16="http://schemas.microsoft.com/office/drawing/2014/main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232" y="540221"/>
              <a:ext cx="1863500" cy="775479"/>
            </a:xfrm>
            <a:prstGeom prst="rect">
              <a:avLst/>
            </a:prstGeom>
          </p:spPr>
        </p:pic>
        <p:cxnSp>
          <p:nvCxnSpPr>
            <p:cNvPr id="11" name="Straight Connector 7">
              <a:extLst>
                <a:ext uri="{FF2B5EF4-FFF2-40B4-BE49-F238E27FC236}">
                  <a16:creationId xmlns:a16="http://schemas.microsoft.com/office/drawing/2014/main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55943" y="540222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 userDrawn="1"/>
        </p:nvGrpSpPr>
        <p:grpSpPr>
          <a:xfrm>
            <a:off x="8355707" y="779800"/>
            <a:ext cx="3140762" cy="832963"/>
            <a:chOff x="5304857" y="2818484"/>
            <a:chExt cx="3140762" cy="832963"/>
          </a:xfrm>
        </p:grpSpPr>
        <p:pic>
          <p:nvPicPr>
            <p:cNvPr id="1026" name="Picture 2" descr="E:\000000000000000000 Zone 21B\D2482\Пламен Цветков\PETS\шаблон\logo\PM2526-BC-SOCIAL-ROTARY-WHITE-1080x1080-EN-US (1)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20"/>
            <a:stretch/>
          </p:blipFill>
          <p:spPr bwMode="auto">
            <a:xfrm>
              <a:off x="7356496" y="2818485"/>
              <a:ext cx="1089123" cy="83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Картина 12">
              <a:extLst>
                <a:ext uri="{FF2B5EF4-FFF2-40B4-BE49-F238E27FC236}">
                  <a16:creationId xmlns:a16="http://schemas.microsoft.com/office/drawing/2014/main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857" y="2818484"/>
              <a:ext cx="1863500" cy="775479"/>
            </a:xfrm>
            <a:prstGeom prst="rect">
              <a:avLst/>
            </a:prstGeom>
          </p:spPr>
        </p:pic>
        <p:cxnSp>
          <p:nvCxnSpPr>
            <p:cNvPr id="15" name="Straight Connector 7">
              <a:extLst>
                <a:ext uri="{FF2B5EF4-FFF2-40B4-BE49-F238E27FC236}">
                  <a16:creationId xmlns:a16="http://schemas.microsoft.com/office/drawing/2014/main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4568" y="2818485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E:\000000000000000000 Zone 21B\D2482\Пламен Цветков\PETS\шаблон\plovdiv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13" y="6021829"/>
            <a:ext cx="3963973" cy="8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86184F0-BCA2-4D67-8CC0-466BB1CAC4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11347" y="540221"/>
            <a:ext cx="4030334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ДГ 2024-20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5: Маргарит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а</a:t>
            </a:r>
            <a:r>
              <a:rPr lang="bg-BG" altLang="en-US" sz="1700" b="1" kern="1200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Богданова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ДГ 2025-20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6: Пламен Цветков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РИ Президент елект:  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Марио де</a:t>
            </a:r>
            <a:r>
              <a:rPr lang="bg-BG" altLang="en-US" sz="1700" b="1" kern="1200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Камарго</a:t>
            </a:r>
            <a:endParaRPr lang="ru-RU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Дистрикт 2482</a:t>
            </a:r>
            <a:endParaRPr lang="en-US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60816" y="837284"/>
            <a:ext cx="3225875" cy="775480"/>
            <a:chOff x="8656232" y="540221"/>
            <a:chExt cx="3225875" cy="775480"/>
          </a:xfrm>
        </p:grpSpPr>
        <p:pic>
          <p:nvPicPr>
            <p:cNvPr id="6" name="Picture 2" descr="E:\000000000000000000 Zone 21B\D2482\Margarita blanka\T2425EN-Logo-RGB.png">
              <a:extLst>
                <a:ext uri="{FF2B5EF4-FFF2-40B4-BE49-F238E27FC236}">
                  <a16:creationId xmlns:a16="http://schemas.microsoft.com/office/drawing/2014/main" id="{A4EFAAAC-0ED3-462A-B0A0-DBE6DF73C2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3724" y="647727"/>
              <a:ext cx="1128383" cy="66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Картина 12">
              <a:extLst>
                <a:ext uri="{FF2B5EF4-FFF2-40B4-BE49-F238E27FC236}">
                  <a16:creationId xmlns:a16="http://schemas.microsoft.com/office/drawing/2014/main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232" y="540221"/>
              <a:ext cx="1863500" cy="775479"/>
            </a:xfrm>
            <a:prstGeom prst="rect">
              <a:avLst/>
            </a:prstGeom>
          </p:spPr>
        </p:pic>
        <p:cxnSp>
          <p:nvCxnSpPr>
            <p:cNvPr id="11" name="Straight Connector 7">
              <a:extLst>
                <a:ext uri="{FF2B5EF4-FFF2-40B4-BE49-F238E27FC236}">
                  <a16:creationId xmlns:a16="http://schemas.microsoft.com/office/drawing/2014/main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55943" y="540222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 userDrawn="1"/>
        </p:nvGrpSpPr>
        <p:grpSpPr>
          <a:xfrm>
            <a:off x="8355707" y="779800"/>
            <a:ext cx="3140762" cy="832963"/>
            <a:chOff x="5304857" y="2818484"/>
            <a:chExt cx="3140762" cy="832963"/>
          </a:xfrm>
        </p:grpSpPr>
        <p:pic>
          <p:nvPicPr>
            <p:cNvPr id="1026" name="Picture 2" descr="E:\000000000000000000 Zone 21B\D2482\Пламен Цветков\PETS\шаблон\logo\PM2526-BC-SOCIAL-ROTARY-WHITE-1080x1080-EN-US (1)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20"/>
            <a:stretch/>
          </p:blipFill>
          <p:spPr bwMode="auto">
            <a:xfrm>
              <a:off x="7356496" y="2818485"/>
              <a:ext cx="1089123" cy="83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Картина 12">
              <a:extLst>
                <a:ext uri="{FF2B5EF4-FFF2-40B4-BE49-F238E27FC236}">
                  <a16:creationId xmlns:a16="http://schemas.microsoft.com/office/drawing/2014/main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857" y="2818484"/>
              <a:ext cx="1863500" cy="775479"/>
            </a:xfrm>
            <a:prstGeom prst="rect">
              <a:avLst/>
            </a:prstGeom>
          </p:spPr>
        </p:pic>
        <p:cxnSp>
          <p:nvCxnSpPr>
            <p:cNvPr id="15" name="Straight Connector 7">
              <a:extLst>
                <a:ext uri="{FF2B5EF4-FFF2-40B4-BE49-F238E27FC236}">
                  <a16:creationId xmlns:a16="http://schemas.microsoft.com/office/drawing/2014/main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4568" y="2818485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E:\000000000000000000 Zone 21B\D2482\Пламен Цветков\PETS\шаблон\plovdiv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13" y="6021829"/>
            <a:ext cx="3963973" cy="8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7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23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94136-E151-7B08-82D5-C6D892F4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F514-B35F-2C77-A2BF-A1B4DB0B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Важно за </a:t>
            </a:r>
            <a:r>
              <a:rPr lang="bg-BG" dirty="0" err="1"/>
              <a:t>Дистриктните</a:t>
            </a:r>
            <a:r>
              <a:rPr lang="bg-BG" dirty="0"/>
              <a:t> грантове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8A69C-D664-4BAB-85FF-16724B79B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b="1" dirty="0">
                <a:solidFill>
                  <a:srgbClr val="002060"/>
                </a:solidFill>
                <a:cs typeface="Arial" panose="020B0604020202020204" pitchFamily="34" charset="0"/>
              </a:rPr>
              <a:t>Трябва да спазват </a:t>
            </a:r>
            <a:r>
              <a:rPr lang="bg-BG" b="1" dirty="0">
                <a:solidFill>
                  <a:srgbClr val="002060"/>
                </a:solidFill>
                <a:cs typeface="Arial" panose="020B0604020202020204" pitchFamily="34" charset="0"/>
              </a:rPr>
              <a:t>и</a:t>
            </a:r>
            <a:r>
              <a:rPr lang="bg-BG" sz="3200" b="1" dirty="0">
                <a:solidFill>
                  <a:srgbClr val="002060"/>
                </a:solidFill>
                <a:cs typeface="Arial" panose="020B0604020202020204" pitchFamily="34" charset="0"/>
              </a:rPr>
              <a:t>зпратените насоки </a:t>
            </a:r>
            <a:r>
              <a:rPr lang="en-CA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bg-BG" sz="3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Кандидатстват </a:t>
            </a:r>
            <a:r>
              <a:rPr lang="bg-BG" sz="3200" dirty="0">
                <a:solidFill>
                  <a:srgbClr val="FFB125"/>
                </a:solidFill>
                <a:cs typeface="Arial" panose="020B0604020202020204" pitchFamily="34" charset="0"/>
              </a:rPr>
              <a:t>само квалифицирани </a:t>
            </a: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клубове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Отговарят на </a:t>
            </a:r>
            <a:r>
              <a:rPr lang="bg-BG" sz="3200" dirty="0">
                <a:solidFill>
                  <a:srgbClr val="FFB125"/>
                </a:solidFill>
                <a:cs typeface="Arial" panose="020B0604020202020204" pitchFamily="34" charset="0"/>
              </a:rPr>
              <a:t>хуманитарни нужди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Попадат в една от </a:t>
            </a:r>
            <a:r>
              <a:rPr lang="bg-BG" sz="3200" dirty="0">
                <a:solidFill>
                  <a:srgbClr val="FFB125"/>
                </a:solidFill>
                <a:cs typeface="Arial" panose="020B0604020202020204" pitchFamily="34" charset="0"/>
              </a:rPr>
              <a:t>7-те Зони на фокус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bg-BG" sz="3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Съфинансиране в</a:t>
            </a:r>
            <a:r>
              <a:rPr lang="bg-BG" sz="3200" dirty="0">
                <a:solidFill>
                  <a:srgbClr val="FFB125"/>
                </a:solidFill>
                <a:cs typeface="Arial" panose="020B0604020202020204" pitchFamily="34" charset="0"/>
              </a:rPr>
              <a:t> пари</a:t>
            </a: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, не в натура или от друг проект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Подкрепата зависи </a:t>
            </a:r>
            <a:r>
              <a:rPr lang="bg-BG" sz="3200" u="sng" dirty="0">
                <a:solidFill>
                  <a:srgbClr val="002060"/>
                </a:solidFill>
                <a:cs typeface="Arial" panose="020B0604020202020204" pitchFamily="34" charset="0"/>
              </a:rPr>
              <a:t>И</a:t>
            </a: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 от </a:t>
            </a:r>
            <a:r>
              <a:rPr lang="bg-BG" sz="3200" dirty="0">
                <a:solidFill>
                  <a:srgbClr val="FFB125"/>
                </a:solidFill>
                <a:cs typeface="Arial" panose="020B0604020202020204" pitchFamily="34" charset="0"/>
              </a:rPr>
              <a:t>подкрепата на клуба към ФР</a:t>
            </a:r>
            <a:endParaRPr lang="en-CA" sz="3200" dirty="0">
              <a:solidFill>
                <a:srgbClr val="FFB125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9465A-9B20-C48C-4670-76F497F95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9" r="3907" b="41608"/>
          <a:stretch/>
        </p:blipFill>
        <p:spPr>
          <a:xfrm>
            <a:off x="616202" y="3698305"/>
            <a:ext cx="10598489" cy="11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98CD9-EB64-0029-A93A-3E90B8C3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6A3A-BAEE-1329-CDB6-902CC1FB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Глобални грантове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1BE2-5D62-DF71-7BC2-8FCB616CE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srgbClr val="002060"/>
                </a:solidFill>
              </a:rPr>
              <a:t>Два основни Ротари клуба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srgbClr val="FFB125"/>
                </a:solidFill>
              </a:rPr>
              <a:t>Домакин</a:t>
            </a:r>
            <a:r>
              <a:rPr lang="bg-BG" sz="3200" dirty="0">
                <a:solidFill>
                  <a:srgbClr val="002060"/>
                </a:solidFill>
              </a:rPr>
              <a:t> – физическото изпълнение на проекта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srgbClr val="FFB125"/>
                </a:solidFill>
              </a:rPr>
              <a:t>Международен партньор </a:t>
            </a:r>
            <a:r>
              <a:rPr lang="bg-BG" sz="3200" dirty="0">
                <a:solidFill>
                  <a:srgbClr val="002060"/>
                </a:solidFill>
              </a:rPr>
              <a:t>– основен партньор, извън България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srgbClr val="002060"/>
                </a:solidFill>
              </a:rPr>
              <a:t>И двата </a:t>
            </a:r>
            <a:r>
              <a:rPr lang="bg-BG" sz="3200" dirty="0">
                <a:solidFill>
                  <a:srgbClr val="FFB125"/>
                </a:solidFill>
              </a:rPr>
              <a:t>квалифицирани</a:t>
            </a:r>
            <a:r>
              <a:rPr lang="bg-BG" sz="3200" dirty="0">
                <a:solidFill>
                  <a:srgbClr val="002060"/>
                </a:solidFill>
              </a:rPr>
              <a:t> в своите </a:t>
            </a:r>
            <a:r>
              <a:rPr lang="bg-BG" sz="3200" dirty="0" err="1">
                <a:solidFill>
                  <a:srgbClr val="002060"/>
                </a:solidFill>
              </a:rPr>
              <a:t>Дистрикти</a:t>
            </a:r>
            <a:r>
              <a:rPr lang="bg-BG" sz="3200" dirty="0">
                <a:solidFill>
                  <a:srgbClr val="002060"/>
                </a:solidFill>
              </a:rPr>
              <a:t> и </a:t>
            </a:r>
            <a:r>
              <a:rPr lang="bg-BG" sz="3200" dirty="0">
                <a:solidFill>
                  <a:srgbClr val="FFB125"/>
                </a:solidFill>
              </a:rPr>
              <a:t>без задължения</a:t>
            </a:r>
          </a:p>
        </p:txBody>
      </p:sp>
    </p:spTree>
    <p:extLst>
      <p:ext uri="{BB962C8B-B14F-4D97-AF65-F5344CB8AC3E}">
        <p14:creationId xmlns:p14="http://schemas.microsoft.com/office/powerpoint/2010/main" val="226482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A80BE-2BFF-DCBA-7A28-1003772CD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A1BB-84C4-0EFA-4197-44679308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Глобални грантове – минимални изисквания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DC541-C9BB-0932-15C7-AB7A69BA8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srgbClr val="002060"/>
                </a:solidFill>
              </a:rPr>
              <a:t>Проектите са в отговор на </a:t>
            </a:r>
            <a:r>
              <a:rPr lang="bg-BG" sz="2800" dirty="0">
                <a:solidFill>
                  <a:srgbClr val="FFB125"/>
                </a:solidFill>
              </a:rPr>
              <a:t>нужди на местната общност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srgbClr val="002060"/>
                </a:solidFill>
              </a:rPr>
              <a:t>Попадат в една от </a:t>
            </a:r>
            <a:r>
              <a:rPr lang="bg-BG" sz="2800" dirty="0">
                <a:solidFill>
                  <a:srgbClr val="FFB125"/>
                </a:solidFill>
              </a:rPr>
              <a:t>Зоните на фокус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srgbClr val="002060"/>
                </a:solidFill>
              </a:rPr>
              <a:t>Хуманитарни или образователни проекти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srgbClr val="FFB125"/>
                </a:solidFill>
              </a:rPr>
              <a:t>Устойчиви</a:t>
            </a:r>
            <a:r>
              <a:rPr lang="bg-BG" sz="2800" dirty="0">
                <a:solidFill>
                  <a:srgbClr val="002060"/>
                </a:solidFill>
              </a:rPr>
              <a:t> са във времето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srgbClr val="FFB125"/>
                </a:solidFill>
              </a:rPr>
              <a:t>Измерими</a:t>
            </a:r>
            <a:r>
              <a:rPr lang="bg-BG" sz="2800" dirty="0">
                <a:solidFill>
                  <a:srgbClr val="002060"/>
                </a:solidFill>
              </a:rPr>
              <a:t> са при отчитането</a:t>
            </a:r>
          </a:p>
        </p:txBody>
      </p:sp>
    </p:spTree>
    <p:extLst>
      <p:ext uri="{BB962C8B-B14F-4D97-AF65-F5344CB8AC3E}">
        <p14:creationId xmlns:p14="http://schemas.microsoft.com/office/powerpoint/2010/main" val="76263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81804-C8E5-6FD5-AFB3-8A4CFE791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A32F-F08C-D0DB-BDC8-B559058B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4400" dirty="0"/>
              <a:t>Какво да правим, когато не знаем?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15783-F63B-A18B-1C76-65004C163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bg-BG" sz="2800" i="1" dirty="0">
                <a:solidFill>
                  <a:srgbClr val="FFB125"/>
                </a:solidFill>
                <a:cs typeface="Arial" panose="020B0604020202020204" pitchFamily="34" charset="0"/>
              </a:rPr>
              <a:t>Питайте Константин</a:t>
            </a:r>
            <a:endParaRPr lang="en-US" sz="2800" i="1" dirty="0">
              <a:solidFill>
                <a:srgbClr val="FFB125"/>
              </a:solidFill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rgbClr val="002060"/>
                </a:solidFill>
                <a:cs typeface="Arial" panose="020B0604020202020204" pitchFamily="34" charset="0"/>
              </a:rPr>
              <a:t>Дали </a:t>
            </a:r>
            <a:r>
              <a:rPr lang="bg-BG" dirty="0" err="1">
                <a:solidFill>
                  <a:srgbClr val="002060"/>
                </a:solidFill>
                <a:cs typeface="Arial" panose="020B0604020202020204" pitchFamily="34" charset="0"/>
              </a:rPr>
              <a:t>Дистрикта</a:t>
            </a:r>
            <a:r>
              <a:rPr lang="bg-BG" dirty="0">
                <a:solidFill>
                  <a:srgbClr val="002060"/>
                </a:solidFill>
                <a:cs typeface="Arial" panose="020B0604020202020204" pitchFamily="34" charset="0"/>
              </a:rPr>
              <a:t> има средства да подкрепи проекта ви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rgbClr val="002060"/>
                </a:solidFill>
                <a:cs typeface="Arial" panose="020B0604020202020204" pitchFamily="34" charset="0"/>
              </a:rPr>
              <a:t>Да обсъдим дали покривате всички изисквания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bg-BG" sz="2800" i="1" dirty="0">
                <a:solidFill>
                  <a:srgbClr val="FFB125"/>
                </a:solidFill>
                <a:cs typeface="Arial" panose="020B0604020202020204" pitchFamily="34" charset="0"/>
              </a:rPr>
              <a:t>Питайте</a:t>
            </a:r>
            <a:r>
              <a:rPr lang="bg-BG" sz="2800" dirty="0">
                <a:solidFill>
                  <a:srgbClr val="FFB125"/>
                </a:solidFill>
                <a:cs typeface="Arial" panose="020B0604020202020204" pitchFamily="34" charset="0"/>
              </a:rPr>
              <a:t> </a:t>
            </a:r>
            <a:r>
              <a:rPr lang="bg-BG" sz="2800" i="1" dirty="0">
                <a:solidFill>
                  <a:srgbClr val="FFB125"/>
                </a:solidFill>
                <a:cs typeface="Arial" panose="020B0604020202020204" pitchFamily="34" charset="0"/>
              </a:rPr>
              <a:t>Константин или Айше</a:t>
            </a:r>
            <a:endParaRPr lang="en-US" sz="2800" i="1" dirty="0">
              <a:solidFill>
                <a:srgbClr val="FFB125"/>
              </a:solidFill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rgbClr val="002060"/>
                </a:solidFill>
                <a:cs typeface="Arial" panose="020B0604020202020204" pitchFamily="34" charset="0"/>
              </a:rPr>
              <a:t>Да ви насочим към допълнителна информация</a:t>
            </a:r>
          </a:p>
          <a:p>
            <a:pPr lvl="1">
              <a:buFont typeface="Arial" pitchFamily="34" charset="0"/>
              <a:buChar char="•"/>
            </a:pPr>
            <a:r>
              <a:rPr lang="bg-BG" dirty="0">
                <a:solidFill>
                  <a:srgbClr val="002060"/>
                </a:solidFill>
                <a:cs typeface="Arial" panose="020B0604020202020204" pitchFamily="34" charset="0"/>
              </a:rPr>
              <a:t> Да обсъдим идеи и проектни дейности</a:t>
            </a:r>
          </a:p>
          <a:p>
            <a:pPr lvl="1">
              <a:buFont typeface="Arial" pitchFamily="34" charset="0"/>
              <a:buChar char="•"/>
            </a:pPr>
            <a:r>
              <a:rPr lang="bg-BG" dirty="0">
                <a:solidFill>
                  <a:srgbClr val="002060"/>
                </a:solidFill>
                <a:cs typeface="Arial" panose="020B0604020202020204" pitchFamily="34" charset="0"/>
              </a:rPr>
              <a:t> Да разгледаме отделните компоненти на проектното ви предложение</a:t>
            </a:r>
          </a:p>
          <a:p>
            <a:pPr lvl="1">
              <a:buFont typeface="Arial" pitchFamily="34" charset="0"/>
              <a:buChar char="•"/>
            </a:pPr>
            <a:r>
              <a:rPr lang="bg-BG" dirty="0">
                <a:solidFill>
                  <a:srgbClr val="002060"/>
                </a:solidFill>
                <a:cs typeface="Arial" panose="020B0604020202020204" pitchFamily="34" charset="0"/>
              </a:rPr>
              <a:t> Да ви свържем с правилните служители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8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C1F62-A869-0372-174D-F24918D7EA70}"/>
              </a:ext>
            </a:extLst>
          </p:cNvPr>
          <p:cNvSpPr txBox="1"/>
          <p:nvPr/>
        </p:nvSpPr>
        <p:spPr>
          <a:xfrm>
            <a:off x="3717175" y="2525486"/>
            <a:ext cx="4757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44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Интерактивна част</a:t>
            </a:r>
            <a:br>
              <a:rPr lang="bg-BG" sz="44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44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Проектната идея</a:t>
            </a:r>
          </a:p>
        </p:txBody>
      </p:sp>
    </p:spTree>
    <p:extLst>
      <p:ext uri="{BB962C8B-B14F-4D97-AF65-F5344CB8AC3E}">
        <p14:creationId xmlns:p14="http://schemas.microsoft.com/office/powerpoint/2010/main" val="147683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563880" y="2994525"/>
            <a:ext cx="11079480" cy="1160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Отчетност на проектите</a:t>
            </a:r>
            <a:br>
              <a:rPr kumimoji="0" lang="bg-BG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bg-BG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новите правила в дистрикта</a:t>
            </a:r>
            <a:endParaRPr kumimoji="0" lang="bg-BG" sz="4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2689863" y="4338985"/>
            <a:ext cx="6400800" cy="11076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Иван Хаджирусков,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Комитет Фондация РОТАРИ,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Ротари клуб Банско - Разлог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0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/>
              <a:t>Основни промени в процедурата по отчитане</a:t>
            </a:r>
            <a:endParaRPr lang="en-US" sz="4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63613" y="1587260"/>
            <a:ext cx="10363200" cy="407166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1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Ревизирано ръководство за изпълнение и отчитане на Дистриктен Грант;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400" b="0" i="1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Добавени са два члена в Споразумението късаещи задължението за архивиране и конфликт на интереси;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Намален е броят на Приложенията (Анексите) от 10 на 6;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Ревизирано е съдържанието на Приложенията(Анексите) с цел тяхното олекотяване</a:t>
            </a:r>
          </a:p>
        </p:txBody>
      </p:sp>
    </p:spTree>
    <p:extLst>
      <p:ext uri="{BB962C8B-B14F-4D97-AF65-F5344CB8AC3E}">
        <p14:creationId xmlns:p14="http://schemas.microsoft.com/office/powerpoint/2010/main" val="9666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/>
              <a:t>Основни документи в процедурата по отчитане</a:t>
            </a:r>
            <a:endParaRPr lang="en-US" sz="4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63613" y="1587260"/>
            <a:ext cx="10363200" cy="407166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Приложение 1(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Annex1)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– 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Отчет за индивидуален проект дистриктен грант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     - Описание на изпълнението на проекта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     - Финансов отчет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Приложение 2(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Annex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) –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План за управление на финансите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     - Информация за банковата сметка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     - Описание на процедурата по избор на изпълнители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     - Описание на документите по дейности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Приложение 3(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Annex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3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) –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Протокол за избор на доставчик/изпълнител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     - Описание на документалната обоснованост на избора на доставчици или изпълнители</a:t>
            </a:r>
            <a:r>
              <a:rPr kumimoji="0" lang="bg-BG" sz="2200" b="0" i="0" u="none" strike="noStrike" kern="1200" cap="none" spc="0" normalizeH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за съответните дейностите дефинирани в проекта (брой оферти, цени, фирми)</a:t>
            </a:r>
          </a:p>
        </p:txBody>
      </p:sp>
    </p:spTree>
    <p:extLst>
      <p:ext uri="{BB962C8B-B14F-4D97-AF65-F5344CB8AC3E}">
        <p14:creationId xmlns:p14="http://schemas.microsoft.com/office/powerpoint/2010/main" val="11607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/>
              <a:t>Основни документи в процедурата по отчитане</a:t>
            </a:r>
            <a:endParaRPr lang="en-US" sz="4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63613" y="1587260"/>
            <a:ext cx="10363200" cy="407166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Приложение 4 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Annex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4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– 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Приемо Предавателен Протокол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     - Съдържа информация за бенефициента по проекта и местонахождението на предаденото оборудване(активи) с цел контрол върху стопанисването му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Приложение 5 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Annex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5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) –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Опис на разходооправдателните документи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      - Съдържа детална информация за всички разходооправдателни документи по проекта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Приложение 6 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Annex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6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) –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Финансови правила и документи за отчитане на</a:t>
            </a:r>
            <a:r>
              <a:rPr kumimoji="0" lang="bg-BG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проекти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    </a:t>
            </a: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- Приложението има индикативен и примерен характер, като целта му е да даде насоки и добри практики. Самото приложение не е част от пакета документи изискуем при отчитане.</a:t>
            </a:r>
          </a:p>
        </p:txBody>
      </p:sp>
    </p:spTree>
    <p:extLst>
      <p:ext uri="{BB962C8B-B14F-4D97-AF65-F5344CB8AC3E}">
        <p14:creationId xmlns:p14="http://schemas.microsoft.com/office/powerpoint/2010/main" val="7580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/>
              <a:t>ДОСИЕ НА ПРОЕКТА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63613" y="1587260"/>
            <a:ext cx="10363200" cy="407166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8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ПАПКА - ДИСТРИКТЕН ГРАНТ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8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ПАПКА – ТЕХНИЧЕСКО ИЗПЪЛНЕНИЕ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8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ПАПКА – ФИНАНСОВО ИЗПЪЛНЕНИЕ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8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cs typeface="Arial" panose="020B0604020202020204" pitchFamily="34" charset="0"/>
              </a:rPr>
              <a:t>ПАПКА - ВИЗУАЛИЗАЦИЯ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3961-7F33-53CC-CD83-41F0C2A7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Кои сме тук?</a:t>
            </a:r>
            <a:endParaRPr lang="en-B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8D4C77-379F-7FAA-3D46-E265A26A4EF6}"/>
              </a:ext>
            </a:extLst>
          </p:cNvPr>
          <p:cNvSpPr txBox="1">
            <a:spLocks/>
          </p:cNvSpPr>
          <p:nvPr/>
        </p:nvSpPr>
        <p:spPr>
          <a:xfrm>
            <a:off x="4891213" y="4320402"/>
            <a:ext cx="2409567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g-BG" sz="1800" dirty="0"/>
              <a:t>Константин Стоянов</a:t>
            </a:r>
            <a:br>
              <a:rPr lang="bg-BG" sz="1800" dirty="0"/>
            </a:br>
            <a:r>
              <a:rPr lang="bg-BG" sz="1800" i="1" dirty="0"/>
              <a:t>Председател</a:t>
            </a:r>
            <a:endParaRPr lang="en-BG" sz="1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B64FB-89F5-BC47-A794-A5C6EA23F475}"/>
              </a:ext>
            </a:extLst>
          </p:cNvPr>
          <p:cNvSpPr txBox="1"/>
          <p:nvPr/>
        </p:nvSpPr>
        <p:spPr>
          <a:xfrm>
            <a:off x="1776319" y="2632306"/>
            <a:ext cx="2238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/>
              <a:t>Айше Медарова</a:t>
            </a:r>
          </a:p>
          <a:p>
            <a:pPr algn="ctr"/>
            <a:r>
              <a:rPr lang="bg-BG" i="1" dirty="0"/>
              <a:t>Глобални грантове</a:t>
            </a:r>
            <a:endParaRPr lang="en-BG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BCE2A-722E-A1AA-3878-567FEEBF065B}"/>
              </a:ext>
            </a:extLst>
          </p:cNvPr>
          <p:cNvSpPr txBox="1"/>
          <p:nvPr/>
        </p:nvSpPr>
        <p:spPr>
          <a:xfrm>
            <a:off x="7959430" y="2632305"/>
            <a:ext cx="2148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/>
              <a:t>Борислава Динева</a:t>
            </a:r>
          </a:p>
          <a:p>
            <a:pPr algn="ctr"/>
            <a:r>
              <a:rPr lang="bg-BG" i="1" dirty="0" err="1"/>
              <a:t>Полио</a:t>
            </a:r>
            <a:r>
              <a:rPr lang="bg-BG" i="1" dirty="0"/>
              <a:t> плюс</a:t>
            </a:r>
            <a:endParaRPr lang="en-BG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31677-9FC4-971E-C367-B9A966EFBDE8}"/>
              </a:ext>
            </a:extLst>
          </p:cNvPr>
          <p:cNvSpPr txBox="1"/>
          <p:nvPr/>
        </p:nvSpPr>
        <p:spPr>
          <a:xfrm>
            <a:off x="283244" y="5250730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/>
              <a:t>Валентин Стоянов</a:t>
            </a:r>
          </a:p>
          <a:p>
            <a:pPr algn="ctr"/>
            <a:r>
              <a:rPr lang="bg-BG" i="1" dirty="0"/>
              <a:t>Ротари стипендии за мир</a:t>
            </a:r>
            <a:endParaRPr lang="en-BG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09E43-4A32-7EE0-D441-C40BEAF017F5}"/>
              </a:ext>
            </a:extLst>
          </p:cNvPr>
          <p:cNvSpPr txBox="1"/>
          <p:nvPr/>
        </p:nvSpPr>
        <p:spPr>
          <a:xfrm>
            <a:off x="8490985" y="5250728"/>
            <a:ext cx="3233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/>
              <a:t>Иван </a:t>
            </a:r>
            <a:r>
              <a:rPr lang="bg-BG" dirty="0" err="1"/>
              <a:t>Хаджирусков</a:t>
            </a:r>
            <a:endParaRPr lang="bg-BG" dirty="0"/>
          </a:p>
          <a:p>
            <a:pPr algn="ctr"/>
            <a:r>
              <a:rPr lang="bg-BG" i="1" dirty="0"/>
              <a:t>Администриране и контрол</a:t>
            </a:r>
            <a:endParaRPr lang="en-BG" i="1" dirty="0"/>
          </a:p>
        </p:txBody>
      </p:sp>
      <p:pic>
        <p:nvPicPr>
          <p:cNvPr id="1026" name="Picture 2" descr="Айше Медарова  - Пол Харис Фелоу">
            <a:extLst>
              <a:ext uri="{FF2B5EF4-FFF2-40B4-BE49-F238E27FC236}">
                <a16:creationId xmlns:a16="http://schemas.microsoft.com/office/drawing/2014/main" id="{AEFFD3C7-1A95-529F-02C6-D4D559223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3700" r="21485" b="57044"/>
          <a:stretch/>
        </p:blipFill>
        <p:spPr bwMode="auto">
          <a:xfrm>
            <a:off x="2148114" y="682171"/>
            <a:ext cx="1494972" cy="179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ван Хаджирусков">
            <a:extLst>
              <a:ext uri="{FF2B5EF4-FFF2-40B4-BE49-F238E27FC236}">
                <a16:creationId xmlns:a16="http://schemas.microsoft.com/office/drawing/2014/main" id="{64F19F6E-A0AA-47BC-E824-0CE4D6135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5" t="5549" r="16474" b="52050"/>
          <a:stretch/>
        </p:blipFill>
        <p:spPr bwMode="auto">
          <a:xfrm>
            <a:off x="9346577" y="3428998"/>
            <a:ext cx="1496377" cy="17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алентин Стоянов, MD  - Пол Харис Фелоу">
            <a:extLst>
              <a:ext uri="{FF2B5EF4-FFF2-40B4-BE49-F238E27FC236}">
                <a16:creationId xmlns:a16="http://schemas.microsoft.com/office/drawing/2014/main" id="{7CBDB642-95FF-1D9B-C71A-657D3D326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2" t="17225" r="24107" b="39315"/>
          <a:stretch/>
        </p:blipFill>
        <p:spPr bwMode="auto">
          <a:xfrm>
            <a:off x="1044442" y="3429000"/>
            <a:ext cx="1496377" cy="17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нстантин Стоянов, PHF+1  - Пол Харис Фелоу">
            <a:extLst>
              <a:ext uri="{FF2B5EF4-FFF2-40B4-BE49-F238E27FC236}">
                <a16:creationId xmlns:a16="http://schemas.microsoft.com/office/drawing/2014/main" id="{82404AC3-427A-D871-42ED-CAD5507D0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-482" r="19249" b="56059"/>
          <a:stretch/>
        </p:blipFill>
        <p:spPr bwMode="auto">
          <a:xfrm>
            <a:off x="5347807" y="2387231"/>
            <a:ext cx="1496377" cy="17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орислава Динева">
            <a:extLst>
              <a:ext uri="{FF2B5EF4-FFF2-40B4-BE49-F238E27FC236}">
                <a16:creationId xmlns:a16="http://schemas.microsoft.com/office/drawing/2014/main" id="{32683B0B-549A-B212-6E2B-9E083293D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0" r="18169" b="15197"/>
          <a:stretch/>
        </p:blipFill>
        <p:spPr bwMode="auto">
          <a:xfrm>
            <a:off x="8282992" y="580571"/>
            <a:ext cx="1494972" cy="179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9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/>
              <a:t>ВАЖНИ ДАТИ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63613" y="1587260"/>
            <a:ext cx="10363200" cy="407166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ea typeface="+mn-ea"/>
                <a:cs typeface="+mn-cs"/>
              </a:rPr>
              <a:t>Срокът за внасяне на проекта – 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ea typeface="+mn-ea"/>
                <a:cs typeface="+mn-cs"/>
              </a:rPr>
              <a:t>до края на месец ОКТОМВРИ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ea typeface="+mn-ea"/>
                <a:cs typeface="+mn-cs"/>
              </a:rPr>
              <a:t>в ротарианската година, за която се отнася проекта.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ea typeface="+mn-ea"/>
                <a:cs typeface="+mn-cs"/>
              </a:rPr>
              <a:t>Срокът за финално отчитане е 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ea typeface="+mn-ea"/>
                <a:cs typeface="+mn-cs"/>
              </a:rPr>
              <a:t>не по-късно от 2 месеца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ea typeface="+mn-ea"/>
                <a:cs typeface="+mn-cs"/>
              </a:rPr>
              <a:t>след приключване на проекта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ea typeface="+mn-ea"/>
                <a:cs typeface="+mn-cs"/>
              </a:rPr>
              <a:t>но не по-късно от 10 септември.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ea typeface="+mn-ea"/>
                <a:cs typeface="+mn-cs"/>
              </a:rPr>
              <a:t>Ротари клубът се задължава да съхранява всички оригинали на документите по техническо и финансово изпълнение на проекта 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ea typeface="+mn-ea"/>
                <a:cs typeface="+mn-cs"/>
              </a:rPr>
              <a:t>за срок от 5 години на хартиен носител и постоянно в дигитален архив.</a:t>
            </a:r>
          </a:p>
        </p:txBody>
      </p:sp>
    </p:spTree>
    <p:extLst>
      <p:ext uri="{BB962C8B-B14F-4D97-AF65-F5344CB8AC3E}">
        <p14:creationId xmlns:p14="http://schemas.microsoft.com/office/powerpoint/2010/main" val="9328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563880" y="3083976"/>
            <a:ext cx="1107948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Благодаря за вниманието!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85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5789-9314-B046-5837-6B9C0983E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71465-3C36-9458-23C5-08BA3E3B0FB2}"/>
              </a:ext>
            </a:extLst>
          </p:cNvPr>
          <p:cNvSpPr txBox="1"/>
          <p:nvPr/>
        </p:nvSpPr>
        <p:spPr>
          <a:xfrm>
            <a:off x="1861798" y="2525486"/>
            <a:ext cx="84684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44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Интерактивна част</a:t>
            </a:r>
            <a:br>
              <a:rPr lang="bg-BG" sz="44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44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Бюджет и финансово 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170170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563880" y="2994525"/>
            <a:ext cx="11079480" cy="1160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ПОПУЛЯРИЗИРАНЕ НА РЕЗУЛТАТИТЕ</a:t>
            </a:r>
            <a:br>
              <a:rPr lang="bg-BG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КАК СВЕТА ДА РАЗБЕРЕ ЗА НАС?</a:t>
            </a:r>
            <a:endParaRPr lang="bg-BG" sz="4400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2689863" y="4338985"/>
            <a:ext cx="6400800" cy="11076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Галя Пенчева</a:t>
            </a:r>
            <a:br>
              <a:rPr lang="en-US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Комитет Публичен имидж, </a:t>
            </a:r>
          </a:p>
          <a:p>
            <a:pPr marL="0" indent="0" algn="ctr">
              <a:buNone/>
            </a:pP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Ротари клуб Русе - Дунав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70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/>
              <a:t>ВЪПРОС ???</a:t>
            </a:r>
            <a:endParaRPr lang="en-US" sz="4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14400" y="1444441"/>
            <a:ext cx="10363200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КОЛКО РОТАРИАНЦИ СА НУЖНИ,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ДА РАЗБЕРЕ СВЕТА ЗА НАШИЯ ПРОЕКТ?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855479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5E363-A2F9-41C1-9BC9-9A8349152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772" y="2482577"/>
            <a:ext cx="3510456" cy="3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/>
              <a:t>ОТГОВОР!!!</a:t>
            </a:r>
            <a:endParaRPr lang="en-US" sz="4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63612" y="1590471"/>
            <a:ext cx="10363200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ДОСТАТЪЧЕН Е САМО ЕДИН РОТАРИАНЕЦ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5EB61-7C9C-4D6C-8ECE-0528814F3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16" y="2138769"/>
            <a:ext cx="3791368" cy="35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41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/>
              <a:t>КАКВО СПОДЕЛЯМЕ С НАШАТА АУДИТОРИЯ?</a:t>
            </a:r>
            <a:endParaRPr lang="en-US" sz="4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14400" y="1521947"/>
            <a:ext cx="10363200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86CD93-138C-4518-BD9B-F6A7AD4375EA}"/>
              </a:ext>
            </a:extLst>
          </p:cNvPr>
          <p:cNvSpPr txBox="1">
            <a:spLocks/>
          </p:cNvSpPr>
          <p:nvPr/>
        </p:nvSpPr>
        <p:spPr>
          <a:xfrm>
            <a:off x="499141" y="1661757"/>
            <a:ext cx="5176445" cy="264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Какъв проект правим?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кого го правим?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Защо го правим?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го правим?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Кога и къде?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0FD54-8C42-4A0D-A9EF-9C22C05BF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843" y="1300518"/>
            <a:ext cx="51435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65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/>
              <a:t>КОГА СПОДЕЛЯМЕ?</a:t>
            </a:r>
            <a:endParaRPr lang="en-US" sz="4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14400" y="1521947"/>
            <a:ext cx="10363200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86CD93-138C-4518-BD9B-F6A7AD4375EA}"/>
              </a:ext>
            </a:extLst>
          </p:cNvPr>
          <p:cNvSpPr txBox="1">
            <a:spLocks/>
          </p:cNvSpPr>
          <p:nvPr/>
        </p:nvSpPr>
        <p:spPr>
          <a:xfrm>
            <a:off x="310054" y="1796401"/>
            <a:ext cx="4960883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етап изпълнение на проекта – споделяме неколкократно, когато имаме информационен повод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24E31-A9EC-40E1-9331-FD1C9C4B8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8"/>
          <a:stretch/>
        </p:blipFill>
        <p:spPr>
          <a:xfrm>
            <a:off x="6348251" y="1206039"/>
            <a:ext cx="4561489" cy="31098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4D7CDB-F630-42AC-B7DB-B316A96FD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3" y="3142593"/>
            <a:ext cx="4180112" cy="2356538"/>
          </a:xfrm>
          <a:prstGeom prst="rect">
            <a:avLst/>
          </a:prstGeom>
        </p:spPr>
      </p:pic>
      <p:sp>
        <p:nvSpPr>
          <p:cNvPr id="27" name="Title 3">
            <a:extLst>
              <a:ext uri="{FF2B5EF4-FFF2-40B4-BE49-F238E27FC236}">
                <a16:creationId xmlns:a16="http://schemas.microsoft.com/office/drawing/2014/main" id="{53BF005F-F7D4-4895-BC03-680D29193D20}"/>
              </a:ext>
            </a:extLst>
          </p:cNvPr>
          <p:cNvSpPr txBox="1">
            <a:spLocks/>
          </p:cNvSpPr>
          <p:nvPr/>
        </p:nvSpPr>
        <p:spPr>
          <a:xfrm>
            <a:off x="6148553" y="4619079"/>
            <a:ext cx="4960883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етап завършен проект</a:t>
            </a:r>
          </a:p>
        </p:txBody>
      </p:sp>
    </p:spTree>
    <p:extLst>
      <p:ext uri="{BB962C8B-B14F-4D97-AF65-F5344CB8AC3E}">
        <p14:creationId xmlns:p14="http://schemas.microsoft.com/office/powerpoint/2010/main" val="1428080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/>
              <a:t>КЪДЕ СПОДЕЛЯМЕ?</a:t>
            </a:r>
            <a:endParaRPr lang="en-US" sz="4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14400" y="1521947"/>
            <a:ext cx="10363200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855479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ВЪТРЕШНИ КОМУНИКАЦИОННИ КАНАЛИ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7A0EE4-6A74-462C-B64A-80D28590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011" y="1709410"/>
            <a:ext cx="3324718" cy="4182256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1BC7C3AF-2D86-4BEC-A52B-10CF9A43FBA3}"/>
              </a:ext>
            </a:extLst>
          </p:cNvPr>
          <p:cNvSpPr txBox="1">
            <a:spLocks/>
          </p:cNvSpPr>
          <p:nvPr/>
        </p:nvSpPr>
        <p:spPr>
          <a:xfrm>
            <a:off x="113790" y="2038370"/>
            <a:ext cx="4198883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Център за проекти за служба в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My.Rotary.org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Service project center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4A4ED6-E113-46C0-BFF5-7E829FA42691}"/>
              </a:ext>
            </a:extLst>
          </p:cNvPr>
          <p:cNvCxnSpPr/>
          <p:nvPr/>
        </p:nvCxnSpPr>
        <p:spPr>
          <a:xfrm flipH="1" flipV="1">
            <a:off x="3657600" y="2249214"/>
            <a:ext cx="1471448" cy="378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B5E6FB33-38DC-473F-9461-41F8E6AA5A6F}"/>
              </a:ext>
            </a:extLst>
          </p:cNvPr>
          <p:cNvSpPr txBox="1">
            <a:spLocks/>
          </p:cNvSpPr>
          <p:nvPr/>
        </p:nvSpPr>
        <p:spPr>
          <a:xfrm>
            <a:off x="7920752" y="2028153"/>
            <a:ext cx="4198883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Сайт на Дистрикт  2482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Rotarydistrict2482.org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Секция: Проекти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2B641D0F-1A54-4293-B4A9-49ECF72B1762}"/>
              </a:ext>
            </a:extLst>
          </p:cNvPr>
          <p:cNvSpPr txBox="1">
            <a:spLocks/>
          </p:cNvSpPr>
          <p:nvPr/>
        </p:nvSpPr>
        <p:spPr>
          <a:xfrm>
            <a:off x="-27188" y="3935964"/>
            <a:ext cx="4198883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Списание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„Ротари на Балканите“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C75DA2-3FA8-46CA-9F02-D1C7FD4C00CA}"/>
              </a:ext>
            </a:extLst>
          </p:cNvPr>
          <p:cNvCxnSpPr>
            <a:cxnSpLocks/>
          </p:cNvCxnSpPr>
          <p:nvPr/>
        </p:nvCxnSpPr>
        <p:spPr>
          <a:xfrm flipH="1">
            <a:off x="3394841" y="3045165"/>
            <a:ext cx="1936522" cy="1064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5F8121-7546-43E7-A6CA-1FBDF06012E9}"/>
              </a:ext>
            </a:extLst>
          </p:cNvPr>
          <p:cNvCxnSpPr>
            <a:cxnSpLocks/>
          </p:cNvCxnSpPr>
          <p:nvPr/>
        </p:nvCxnSpPr>
        <p:spPr>
          <a:xfrm flipV="1">
            <a:off x="7145211" y="2332852"/>
            <a:ext cx="1200003" cy="29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F22219-1C16-462F-B88D-152205F52F24}"/>
              </a:ext>
            </a:extLst>
          </p:cNvPr>
          <p:cNvCxnSpPr>
            <a:cxnSpLocks/>
          </p:cNvCxnSpPr>
          <p:nvPr/>
        </p:nvCxnSpPr>
        <p:spPr>
          <a:xfrm>
            <a:off x="7210910" y="2984683"/>
            <a:ext cx="1922580" cy="651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3">
            <a:extLst>
              <a:ext uri="{FF2B5EF4-FFF2-40B4-BE49-F238E27FC236}">
                <a16:creationId xmlns:a16="http://schemas.microsoft.com/office/drawing/2014/main" id="{174EF091-B9AF-4FB0-8022-4D6D1C37E8EB}"/>
              </a:ext>
            </a:extLst>
          </p:cNvPr>
          <p:cNvSpPr txBox="1">
            <a:spLocks/>
          </p:cNvSpPr>
          <p:nvPr/>
        </p:nvSpPr>
        <p:spPr>
          <a:xfrm>
            <a:off x="8085887" y="3645142"/>
            <a:ext cx="4198883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Бюлетин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Българските ротарианци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392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/>
              <a:t>КЪДЕ СПОДЕЛЯМЕ?</a:t>
            </a:r>
            <a:endParaRPr lang="en-US" sz="4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14400" y="1521947"/>
            <a:ext cx="10363200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855479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ВЪНШНИ КОМУНИКАЦИОННИ КАНАЛИ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BC7C3AF-2D86-4BEC-A52B-10CF9A43FBA3}"/>
              </a:ext>
            </a:extLst>
          </p:cNvPr>
          <p:cNvSpPr txBox="1">
            <a:spLocks/>
          </p:cNvSpPr>
          <p:nvPr/>
        </p:nvSpPr>
        <p:spPr>
          <a:xfrm>
            <a:off x="53769" y="2010804"/>
            <a:ext cx="4198883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Национални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регионални медии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4A4ED6-E113-46C0-BFF5-7E829FA42691}"/>
              </a:ext>
            </a:extLst>
          </p:cNvPr>
          <p:cNvCxnSpPr/>
          <p:nvPr/>
        </p:nvCxnSpPr>
        <p:spPr>
          <a:xfrm flipH="1" flipV="1">
            <a:off x="3657600" y="2249214"/>
            <a:ext cx="1471448" cy="378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B5E6FB33-38DC-473F-9461-41F8E6AA5A6F}"/>
              </a:ext>
            </a:extLst>
          </p:cNvPr>
          <p:cNvSpPr txBox="1">
            <a:spLocks/>
          </p:cNvSpPr>
          <p:nvPr/>
        </p:nvSpPr>
        <p:spPr>
          <a:xfrm>
            <a:off x="7598902" y="1965325"/>
            <a:ext cx="4198883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Социални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мрежи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2B641D0F-1A54-4293-B4A9-49ECF72B1762}"/>
              </a:ext>
            </a:extLst>
          </p:cNvPr>
          <p:cNvSpPr txBox="1">
            <a:spLocks/>
          </p:cNvSpPr>
          <p:nvPr/>
        </p:nvSpPr>
        <p:spPr>
          <a:xfrm>
            <a:off x="-77558" y="3815562"/>
            <a:ext cx="4198883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Специализирани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издания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C75DA2-3FA8-46CA-9F02-D1C7FD4C00CA}"/>
              </a:ext>
            </a:extLst>
          </p:cNvPr>
          <p:cNvCxnSpPr>
            <a:cxnSpLocks/>
          </p:cNvCxnSpPr>
          <p:nvPr/>
        </p:nvCxnSpPr>
        <p:spPr>
          <a:xfrm flipH="1">
            <a:off x="3394841" y="3045165"/>
            <a:ext cx="1936522" cy="1064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5F8121-7546-43E7-A6CA-1FBDF06012E9}"/>
              </a:ext>
            </a:extLst>
          </p:cNvPr>
          <p:cNvCxnSpPr>
            <a:cxnSpLocks/>
          </p:cNvCxnSpPr>
          <p:nvPr/>
        </p:nvCxnSpPr>
        <p:spPr>
          <a:xfrm flipV="1">
            <a:off x="7145211" y="2332852"/>
            <a:ext cx="1200003" cy="29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F22219-1C16-462F-B88D-152205F52F24}"/>
              </a:ext>
            </a:extLst>
          </p:cNvPr>
          <p:cNvCxnSpPr>
            <a:cxnSpLocks/>
          </p:cNvCxnSpPr>
          <p:nvPr/>
        </p:nvCxnSpPr>
        <p:spPr>
          <a:xfrm>
            <a:off x="7210910" y="2984683"/>
            <a:ext cx="1922580" cy="651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3">
            <a:extLst>
              <a:ext uri="{FF2B5EF4-FFF2-40B4-BE49-F238E27FC236}">
                <a16:creationId xmlns:a16="http://schemas.microsoft.com/office/drawing/2014/main" id="{174EF091-B9AF-4FB0-8022-4D6D1C37E8EB}"/>
              </a:ext>
            </a:extLst>
          </p:cNvPr>
          <p:cNvSpPr txBox="1">
            <a:spLocks/>
          </p:cNvSpPr>
          <p:nvPr/>
        </p:nvSpPr>
        <p:spPr>
          <a:xfrm>
            <a:off x="8172200" y="5105114"/>
            <a:ext cx="4198883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 уста на уста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(любимият ми метод)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99491-E2C5-4F98-99B9-F8888A249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051" y="1506832"/>
            <a:ext cx="2830811" cy="3936854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6CD2346E-FFBF-4933-BC41-4DCBC3880A3D}"/>
              </a:ext>
            </a:extLst>
          </p:cNvPr>
          <p:cNvSpPr txBox="1">
            <a:spLocks/>
          </p:cNvSpPr>
          <p:nvPr/>
        </p:nvSpPr>
        <p:spPr>
          <a:xfrm>
            <a:off x="8268927" y="3410642"/>
            <a:ext cx="4198883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Сайт на клуба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D7D4BB-23E6-414F-8709-F0829E7591B4}"/>
              </a:ext>
            </a:extLst>
          </p:cNvPr>
          <p:cNvCxnSpPr>
            <a:cxnSpLocks/>
          </p:cNvCxnSpPr>
          <p:nvPr/>
        </p:nvCxnSpPr>
        <p:spPr>
          <a:xfrm>
            <a:off x="7210910" y="3420434"/>
            <a:ext cx="1922580" cy="1837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5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2669-A594-4AC5-6AA1-491102C4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latin typeface="+mn-lt"/>
              </a:rPr>
              <a:t>Екип на Дистрикт 2482</a:t>
            </a:r>
            <a:endParaRPr lang="en-B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BF724-6B20-A552-9BDA-2E38024E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bg-BG" sz="3200" kern="1400" dirty="0">
                <a:solidFill>
                  <a:srgbClr val="002060"/>
                </a:solidFill>
                <a:cs typeface="Arial" panose="020B0604020202020204" pitchFamily="34" charset="0"/>
              </a:rPr>
              <a:t>Опитни и отдадени ротарианци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bg-BG" sz="3200" kern="1400" dirty="0">
                <a:solidFill>
                  <a:srgbClr val="002060"/>
                </a:solidFill>
                <a:cs typeface="Arial" panose="020B0604020202020204" pitchFamily="34" charset="0"/>
              </a:rPr>
              <a:t>Познаваме Фондация Ротари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CA" i="1" kern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4000" i="1" kern="1400" dirty="0">
                <a:solidFill>
                  <a:srgbClr val="002060"/>
                </a:solidFill>
                <a:cs typeface="Arial" panose="020B0604020202020204" pitchFamily="34" charset="0"/>
              </a:rPr>
              <a:t>Също, както вас, и </a:t>
            </a:r>
            <a:r>
              <a:rPr lang="bg-BG" sz="4000" i="1" u="sng" kern="1400" dirty="0">
                <a:solidFill>
                  <a:srgbClr val="002060"/>
                </a:solidFill>
                <a:cs typeface="Arial" panose="020B0604020202020204" pitchFamily="34" charset="0"/>
              </a:rPr>
              <a:t>ние сме доброволци!</a:t>
            </a:r>
          </a:p>
          <a:p>
            <a:endParaRPr lang="en-BG" sz="3600" dirty="0"/>
          </a:p>
        </p:txBody>
      </p:sp>
    </p:spTree>
    <p:extLst>
      <p:ext uri="{BB962C8B-B14F-4D97-AF65-F5344CB8AC3E}">
        <p14:creationId xmlns:p14="http://schemas.microsoft.com/office/powerpoint/2010/main" val="403955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563880" y="3083976"/>
            <a:ext cx="1107948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Благодаря за вниманието!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47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FC05E-43FD-B47C-0C80-BD4376B10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597A-1E46-9710-5456-8A19AC27D55A}"/>
              </a:ext>
            </a:extLst>
          </p:cNvPr>
          <p:cNvSpPr txBox="1"/>
          <p:nvPr/>
        </p:nvSpPr>
        <p:spPr>
          <a:xfrm>
            <a:off x="1998890" y="2525486"/>
            <a:ext cx="81942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44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Интерактивна част</a:t>
            </a:r>
            <a:br>
              <a:rPr lang="bg-BG" sz="44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44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Комуникация и популяризиране</a:t>
            </a:r>
          </a:p>
        </p:txBody>
      </p:sp>
    </p:spTree>
    <p:extLst>
      <p:ext uri="{BB962C8B-B14F-4D97-AF65-F5344CB8AC3E}">
        <p14:creationId xmlns:p14="http://schemas.microsoft.com/office/powerpoint/2010/main" val="2767592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563880" y="2699657"/>
            <a:ext cx="11079480" cy="1335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Дарявайте на Фондация Ротари!</a:t>
            </a:r>
          </a:p>
          <a:p>
            <a:pPr algn="ctr"/>
            <a:r>
              <a:rPr lang="bg-BG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Добротворството започва с </a:t>
            </a:r>
            <a:r>
              <a:rPr lang="bg-BG" sz="36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ротарианци като вас</a:t>
            </a:r>
            <a:r>
              <a:rPr lang="bg-BG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9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BF6B-F1DE-A0E9-7AC3-55B32C1E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latin typeface="+mn-lt"/>
              </a:rPr>
              <a:t>Защо сме тук?</a:t>
            </a:r>
            <a:endParaRPr lang="en-B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D4A48-2A26-0A1C-A66C-4F581843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bg-BG" dirty="0">
                <a:solidFill>
                  <a:srgbClr val="002060"/>
                </a:solidFill>
                <a:cs typeface="Arial" panose="020B0604020202020204" pitchFamily="34" charset="0"/>
              </a:rPr>
              <a:t> “Хората с проектите“:</a:t>
            </a:r>
          </a:p>
          <a:p>
            <a:pPr lvl="1">
              <a:buFont typeface="Arial" pitchFamily="34" charset="0"/>
              <a:buChar char="•"/>
            </a:pP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 новите – да се запознаете с процеса и да се възползвате от подкрепата</a:t>
            </a:r>
          </a:p>
          <a:p>
            <a:pPr lvl="1">
              <a:buFont typeface="Arial" pitchFamily="34" charset="0"/>
              <a:buChar char="•"/>
            </a:pP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 опитните – да споделите опит и да получите нови идеи</a:t>
            </a:r>
          </a:p>
          <a:p>
            <a:endParaRPr lang="en-CA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rgbClr val="002060"/>
                </a:solidFill>
                <a:cs typeface="Arial" panose="020B0604020202020204" pitchFamily="34" charset="0"/>
              </a:rPr>
              <a:t>Председателите на клубни комисии за Фондация Ротари – да си припомним защо е важно да правим дарения към ФР</a:t>
            </a:r>
            <a:endParaRPr lang="en-CA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3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08C7-F53A-0E4A-DBFD-D8BCA88E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latin typeface="+mn-lt"/>
              </a:rPr>
              <a:t>Какво ще правим днес?</a:t>
            </a:r>
            <a:endParaRPr lang="en-B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4FB0-406C-DA80-66FE-0EA921062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rgbClr val="002060"/>
                </a:solidFill>
              </a:rPr>
              <a:t>Ще квалифицираме клубовете си</a:t>
            </a:r>
          </a:p>
          <a:p>
            <a:r>
              <a:rPr lang="bg-BG" dirty="0">
                <a:solidFill>
                  <a:srgbClr val="002060"/>
                </a:solidFill>
              </a:rPr>
              <a:t>Ще си поговорим за някои новости</a:t>
            </a:r>
          </a:p>
          <a:p>
            <a:r>
              <a:rPr lang="bg-BG" dirty="0">
                <a:solidFill>
                  <a:srgbClr val="002060"/>
                </a:solidFill>
              </a:rPr>
              <a:t>Ще дискутираме как да се популяризираме</a:t>
            </a:r>
          </a:p>
          <a:p>
            <a:r>
              <a:rPr lang="bg-BG" dirty="0">
                <a:solidFill>
                  <a:srgbClr val="002060"/>
                </a:solidFill>
              </a:rPr>
              <a:t>Ще разгледаме няколко казуса</a:t>
            </a:r>
          </a:p>
          <a:p>
            <a:r>
              <a:rPr lang="bg-BG" dirty="0">
                <a:solidFill>
                  <a:srgbClr val="002060"/>
                </a:solidFill>
              </a:rPr>
              <a:t>Ще споделим и ще се опознаем</a:t>
            </a:r>
            <a:endParaRPr lang="en-BG" dirty="0">
              <a:solidFill>
                <a:srgbClr val="002060"/>
              </a:solidFill>
            </a:endParaRPr>
          </a:p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281287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563880" y="2994525"/>
            <a:ext cx="11079480" cy="1160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Проектите финансирани от Фондация Ротари</a:t>
            </a:r>
            <a:br>
              <a:rPr lang="bg-BG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Общи принципи</a:t>
            </a:r>
            <a:endParaRPr lang="bg-BG" sz="4400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2689863" y="4338985"/>
            <a:ext cx="6400800" cy="11076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Константин Стоянов</a:t>
            </a:r>
            <a:br>
              <a:rPr lang="en-US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Комитет Фондация РОТАРИ </a:t>
            </a:r>
          </a:p>
          <a:p>
            <a:pPr marL="0" indent="0" algn="ctr">
              <a:buNone/>
            </a:pP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Ротари клуб Стара Загора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1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7657-5D7E-5C74-E33A-F02FBE24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latin typeface="+mn-lt"/>
              </a:rPr>
              <a:t>Как финансираме програмите си</a:t>
            </a:r>
            <a:endParaRPr lang="en-BG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A817F1-8A1D-77BA-1E4C-3A07E402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3925"/>
            <a:ext cx="12192000" cy="7778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FFB125"/>
                </a:solidFill>
                <a:latin typeface="+mn-lt"/>
              </a:rPr>
              <a:t>SHARE</a:t>
            </a:r>
            <a:r>
              <a:rPr lang="bg-BG" altLang="en-US" sz="3600" dirty="0">
                <a:solidFill>
                  <a:srgbClr val="FFB125"/>
                </a:solidFill>
                <a:latin typeface="+mn-lt"/>
              </a:rPr>
              <a:t> (Поделяме)</a:t>
            </a:r>
            <a:endParaRPr lang="en-US" altLang="en-US" sz="3600" dirty="0">
              <a:solidFill>
                <a:srgbClr val="FFB125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57231-9A48-0FAE-8F6F-21B14B48B861}"/>
              </a:ext>
            </a:extLst>
          </p:cNvPr>
          <p:cNvSpPr/>
          <p:nvPr/>
        </p:nvSpPr>
        <p:spPr>
          <a:xfrm>
            <a:off x="283485" y="3291872"/>
            <a:ext cx="5631542" cy="10667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g-BG" sz="2400" b="1" dirty="0">
                <a:solidFill>
                  <a:srgbClr val="FFB125"/>
                </a:solidFill>
                <a:cs typeface="Arial"/>
              </a:rPr>
              <a:t>47,5</a:t>
            </a:r>
            <a:r>
              <a:rPr lang="en-US" sz="2400" b="1" dirty="0">
                <a:solidFill>
                  <a:srgbClr val="FFB125"/>
                </a:solidFill>
                <a:cs typeface="Arial"/>
              </a:rPr>
              <a:t>% ($1</a:t>
            </a:r>
            <a:r>
              <a:rPr lang="bg-BG" sz="2400" b="1" dirty="0">
                <a:solidFill>
                  <a:srgbClr val="FFB125"/>
                </a:solidFill>
                <a:cs typeface="Arial"/>
              </a:rPr>
              <a:t>3</a:t>
            </a:r>
            <a:r>
              <a:rPr lang="en-US" sz="2400" b="1" dirty="0">
                <a:solidFill>
                  <a:srgbClr val="FFB125"/>
                </a:solidFill>
                <a:cs typeface="Arial"/>
              </a:rPr>
              <a:t>,</a:t>
            </a:r>
            <a:r>
              <a:rPr lang="bg-BG" sz="2400" b="1" dirty="0">
                <a:solidFill>
                  <a:srgbClr val="FFB125"/>
                </a:solidFill>
                <a:cs typeface="Arial"/>
              </a:rPr>
              <a:t>832</a:t>
            </a:r>
            <a:r>
              <a:rPr lang="en-US" sz="2400" b="1" dirty="0">
                <a:solidFill>
                  <a:srgbClr val="FFB125"/>
                </a:solidFill>
                <a:cs typeface="Arial"/>
              </a:rPr>
              <a:t>)</a:t>
            </a:r>
            <a:br>
              <a:rPr lang="en-US" sz="2400" b="1" dirty="0">
                <a:solidFill>
                  <a:srgbClr val="FFB125"/>
                </a:solidFill>
                <a:cs typeface="Arial"/>
              </a:rPr>
            </a:br>
            <a:r>
              <a:rPr lang="en-US" sz="2400" b="1" dirty="0">
                <a:solidFill>
                  <a:srgbClr val="FFB125"/>
                </a:solidFill>
                <a:cs typeface="Arial"/>
              </a:rPr>
              <a:t>District Designated Fund (DDF)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E5835-BC47-A7C2-C10F-D1C53405D27F}"/>
              </a:ext>
            </a:extLst>
          </p:cNvPr>
          <p:cNvSpPr txBox="1"/>
          <p:nvPr/>
        </p:nvSpPr>
        <p:spPr>
          <a:xfrm>
            <a:off x="1362075" y="4385422"/>
            <a:ext cx="9467850" cy="16081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bg-BG" sz="3200" b="1" dirty="0">
                <a:solidFill>
                  <a:srgbClr val="002060"/>
                </a:solidFill>
                <a:cs typeface="Arial" panose="020B0604020202020204" pitchFamily="34" charset="0"/>
              </a:rPr>
              <a:t>Целевия фонд на Дистрикт 2482 </a:t>
            </a:r>
            <a:r>
              <a:rPr lang="en-CA" sz="3200" b="1" dirty="0">
                <a:solidFill>
                  <a:srgbClr val="002060"/>
                </a:solidFill>
                <a:cs typeface="Arial" panose="020B0604020202020204" pitchFamily="34" charset="0"/>
              </a:rPr>
              <a:t>(DDF)</a:t>
            </a:r>
            <a:r>
              <a:rPr lang="bg-BG" sz="3200" b="1" dirty="0">
                <a:solidFill>
                  <a:srgbClr val="002060"/>
                </a:solidFill>
                <a:cs typeface="Arial" panose="020B0604020202020204" pitchFamily="34" charset="0"/>
              </a:rPr>
              <a:t> става:</a:t>
            </a:r>
            <a:endParaRPr lang="en-CA" sz="3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en-CA" sz="105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CA" sz="2800" b="1" dirty="0">
                <a:solidFill>
                  <a:srgbClr val="002060"/>
                </a:solidFill>
                <a:cs typeface="Arial" panose="020B0604020202020204" pitchFamily="34" charset="0"/>
              </a:rPr>
              <a:t>          </a:t>
            </a:r>
            <a:r>
              <a:rPr lang="en-CA" sz="2800" b="1" dirty="0">
                <a:solidFill>
                  <a:srgbClr val="FFB125"/>
                </a:solidFill>
                <a:cs typeface="Arial" panose="020B0604020202020204" pitchFamily="34" charset="0"/>
              </a:rPr>
              <a:t>50% </a:t>
            </a:r>
            <a:r>
              <a:rPr lang="bg-BG" sz="2800" b="1" dirty="0">
                <a:solidFill>
                  <a:srgbClr val="FFB125"/>
                </a:solidFill>
                <a:cs typeface="Arial" panose="020B0604020202020204" pitchFamily="34" charset="0"/>
              </a:rPr>
              <a:t>за Дистриктни грантове – $6 916</a:t>
            </a:r>
            <a:endParaRPr lang="en-CA" sz="2800" b="1" dirty="0">
              <a:solidFill>
                <a:srgbClr val="FFB125"/>
              </a:solidFill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CA" sz="2800" b="1" dirty="0">
                <a:solidFill>
                  <a:srgbClr val="FFB125"/>
                </a:solidFill>
                <a:cs typeface="Arial" panose="020B0604020202020204" pitchFamily="34" charset="0"/>
              </a:rPr>
              <a:t>         50% </a:t>
            </a:r>
            <a:r>
              <a:rPr lang="bg-BG" sz="2800" b="1" dirty="0">
                <a:solidFill>
                  <a:srgbClr val="FFB125"/>
                </a:solidFill>
                <a:cs typeface="Arial" panose="020B0604020202020204" pitchFamily="34" charset="0"/>
              </a:rPr>
              <a:t>за Глобални грантове – </a:t>
            </a:r>
            <a:r>
              <a:rPr lang="en-CA" sz="2800" b="1" dirty="0">
                <a:solidFill>
                  <a:srgbClr val="FFB125"/>
                </a:solidFill>
                <a:cs typeface="Arial" panose="020B0604020202020204" pitchFamily="34" charset="0"/>
              </a:rPr>
              <a:t>$</a:t>
            </a:r>
            <a:r>
              <a:rPr lang="bg-BG" sz="2800" b="1" dirty="0">
                <a:solidFill>
                  <a:srgbClr val="FFB125"/>
                </a:solidFill>
                <a:cs typeface="Arial" panose="020B0604020202020204" pitchFamily="34" charset="0"/>
              </a:rPr>
              <a:t>6,916</a:t>
            </a:r>
            <a:endParaRPr lang="en-CA" sz="2800" b="1" dirty="0">
              <a:solidFill>
                <a:srgbClr val="FFB125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2FB80-9D83-6D12-1BE9-43CEEE54D9E8}"/>
              </a:ext>
            </a:extLst>
          </p:cNvPr>
          <p:cNvSpPr txBox="1"/>
          <p:nvPr/>
        </p:nvSpPr>
        <p:spPr>
          <a:xfrm>
            <a:off x="1343027" y="1728913"/>
            <a:ext cx="9144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bg-BG" sz="2800" b="1" dirty="0">
                <a:solidFill>
                  <a:srgbClr val="002060"/>
                </a:solidFill>
                <a:cs typeface="Arial" panose="020B0604020202020204" pitchFamily="34" charset="0"/>
              </a:rPr>
              <a:t>През 2022-2023 година, ротарианци от Дистрикт 2482 </a:t>
            </a:r>
            <a:r>
              <a:rPr lang="bg-BG" sz="2800" dirty="0">
                <a:solidFill>
                  <a:srgbClr val="002060"/>
                </a:solidFill>
                <a:cs typeface="Arial" panose="020B0604020202020204" pitchFamily="34" charset="0"/>
              </a:rPr>
              <a:t>подкрепят Годишния фонд на Фондация Ротари с </a:t>
            </a:r>
            <a:r>
              <a:rPr lang="en-CA" sz="2800" b="1" dirty="0">
                <a:solidFill>
                  <a:srgbClr val="002060"/>
                </a:solidFill>
                <a:cs typeface="Arial" panose="020B0604020202020204" pitchFamily="34" charset="0"/>
              </a:rPr>
              <a:t>$</a:t>
            </a:r>
            <a:r>
              <a:rPr lang="bg-BG" sz="2800" b="1" dirty="0">
                <a:solidFill>
                  <a:srgbClr val="002060"/>
                </a:solidFill>
                <a:cs typeface="Arial" panose="020B0604020202020204" pitchFamily="34" charset="0"/>
              </a:rPr>
              <a:t>29,121,</a:t>
            </a:r>
            <a:endParaRPr lang="en-CA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CA" sz="2800" b="1" dirty="0">
                <a:solidFill>
                  <a:srgbClr val="002060"/>
                </a:solidFill>
                <a:cs typeface="Arial" panose="020B0604020202020204" pitchFamily="34" charset="0"/>
              </a:rPr>
              <a:t>3 </a:t>
            </a:r>
            <a:r>
              <a:rPr lang="bg-BG" sz="2800" b="1" dirty="0">
                <a:solidFill>
                  <a:srgbClr val="002060"/>
                </a:solidFill>
                <a:cs typeface="Arial" panose="020B0604020202020204" pitchFamily="34" charset="0"/>
              </a:rPr>
              <a:t>години след получаването им</a:t>
            </a:r>
            <a:r>
              <a:rPr lang="en-CA" sz="28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bg-BG" sz="2800" b="1" dirty="0">
                <a:solidFill>
                  <a:srgbClr val="002060"/>
                </a:solidFill>
                <a:cs typeface="Arial" panose="020B0604020202020204" pitchFamily="34" charset="0"/>
              </a:rPr>
              <a:t>те се разделят</a:t>
            </a:r>
            <a:endParaRPr lang="en-CA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5D98F-7473-C1D0-CC32-77296F8A3A3A}"/>
              </a:ext>
            </a:extLst>
          </p:cNvPr>
          <p:cNvSpPr/>
          <p:nvPr/>
        </p:nvSpPr>
        <p:spPr>
          <a:xfrm>
            <a:off x="6198511" y="3297309"/>
            <a:ext cx="5631542" cy="10667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g-BG" sz="2400" b="1" dirty="0">
                <a:solidFill>
                  <a:srgbClr val="FFB125"/>
                </a:solidFill>
                <a:cs typeface="Arial"/>
              </a:rPr>
              <a:t>47,5</a:t>
            </a:r>
            <a:r>
              <a:rPr lang="en-US" sz="2400" b="1" dirty="0">
                <a:solidFill>
                  <a:srgbClr val="FFB125"/>
                </a:solidFill>
                <a:cs typeface="Arial"/>
              </a:rPr>
              <a:t>% ($1</a:t>
            </a:r>
            <a:r>
              <a:rPr lang="bg-BG" sz="2400" b="1" dirty="0">
                <a:solidFill>
                  <a:srgbClr val="FFB125"/>
                </a:solidFill>
                <a:cs typeface="Arial"/>
              </a:rPr>
              <a:t>3,832</a:t>
            </a:r>
            <a:r>
              <a:rPr lang="en-US" sz="2400" b="1" dirty="0">
                <a:solidFill>
                  <a:srgbClr val="FFB125"/>
                </a:solidFill>
                <a:cs typeface="Arial"/>
              </a:rPr>
              <a:t>)</a:t>
            </a:r>
            <a:br>
              <a:rPr lang="en-US" sz="2400" b="1" dirty="0">
                <a:solidFill>
                  <a:srgbClr val="FFB125"/>
                </a:solidFill>
                <a:cs typeface="Arial"/>
              </a:rPr>
            </a:br>
            <a:r>
              <a:rPr lang="bg-BG" sz="2400" b="1" dirty="0">
                <a:solidFill>
                  <a:srgbClr val="FFB125"/>
                </a:solidFill>
                <a:cs typeface="Arial"/>
              </a:rPr>
              <a:t>Световния фонд</a:t>
            </a:r>
            <a:endParaRPr lang="en-US" sz="2400" b="1" dirty="0">
              <a:solidFill>
                <a:srgbClr val="FFB12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5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87E24-C2D9-FB1A-BFC6-0BF233967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FAF2-46DD-C680-FEC7-3E467B9D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err="1"/>
              <a:t>Дистриктните</a:t>
            </a:r>
            <a:r>
              <a:rPr lang="bg-BG" dirty="0"/>
              <a:t> грантове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5A4D-FE48-22D1-55E6-162A6373F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lnSpc>
                <a:spcPct val="114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Финансиране от </a:t>
            </a:r>
            <a:r>
              <a:rPr lang="bg-BG" sz="3200" dirty="0" err="1">
                <a:solidFill>
                  <a:srgbClr val="002060"/>
                </a:solidFill>
                <a:cs typeface="Arial" panose="020B0604020202020204" pitchFamily="34" charset="0"/>
              </a:rPr>
              <a:t>Дистрикта</a:t>
            </a: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bg-BG" sz="3200" dirty="0">
                <a:solidFill>
                  <a:srgbClr val="FFB125"/>
                </a:solidFill>
                <a:cs typeface="Arial" panose="020B0604020202020204" pitchFamily="34" charset="0"/>
              </a:rPr>
              <a:t>до $ 2,500</a:t>
            </a: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, но </a:t>
            </a:r>
            <a:r>
              <a:rPr lang="bg-BG" sz="3200" dirty="0">
                <a:solidFill>
                  <a:srgbClr val="FFB125"/>
                </a:solidFill>
                <a:cs typeface="Arial" panose="020B0604020202020204" pitchFamily="34" charset="0"/>
              </a:rPr>
              <a:t>не повече от 50%</a:t>
            </a: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 от проекта</a:t>
            </a:r>
            <a:endParaRPr lang="en-CA" sz="3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Проекти с </a:t>
            </a:r>
            <a:r>
              <a:rPr lang="bg-BG" sz="3200" dirty="0">
                <a:solidFill>
                  <a:srgbClr val="FFB125"/>
                </a:solidFill>
                <a:cs typeface="Arial" panose="020B0604020202020204" pitchFamily="34" charset="0"/>
              </a:rPr>
              <a:t>локален характер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Проекти, инициирани и осъществени от </a:t>
            </a:r>
            <a:r>
              <a:rPr lang="bg-BG" sz="3200" dirty="0">
                <a:solidFill>
                  <a:srgbClr val="FFB125"/>
                </a:solidFill>
                <a:cs typeface="Arial" panose="020B0604020202020204" pitchFamily="34" charset="0"/>
              </a:rPr>
              <a:t>ротарианци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Класират се от определена от ДГ комисия</a:t>
            </a:r>
          </a:p>
        </p:txBody>
      </p:sp>
    </p:spTree>
    <p:extLst>
      <p:ext uri="{BB962C8B-B14F-4D97-AF65-F5344CB8AC3E}">
        <p14:creationId xmlns:p14="http://schemas.microsoft.com/office/powerpoint/2010/main" val="65496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F4476-BE95-13BF-5ACD-DCD3C944A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89A1-516C-741D-2033-A708448B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err="1"/>
              <a:t>Дистриктните</a:t>
            </a:r>
            <a:r>
              <a:rPr lang="bg-BG" dirty="0"/>
              <a:t> грантове – времева линия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1A31-46AE-6C70-4248-1B0FC1FE5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Покана към клубовете – </a:t>
            </a:r>
            <a:r>
              <a:rPr lang="bg-BG" sz="3200" dirty="0">
                <a:solidFill>
                  <a:srgbClr val="FFB1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края на август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cs typeface="Arial" panose="020B0604020202020204" pitchFamily="34" charset="0"/>
              </a:rPr>
              <a:t>Срок за кандидатстване – </a:t>
            </a:r>
            <a:r>
              <a:rPr lang="bg-BG" sz="3200" dirty="0">
                <a:solidFill>
                  <a:srgbClr val="FFB125"/>
                </a:solidFill>
                <a:cs typeface="Arial" panose="020B0604020202020204" pitchFamily="34" charset="0"/>
              </a:rPr>
              <a:t>втората половина на октомври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Обявяване на резултатите – </a:t>
            </a:r>
            <a:r>
              <a:rPr lang="bg-BG" sz="3200" dirty="0">
                <a:solidFill>
                  <a:srgbClr val="FFB1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началото на ноември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bg-BG" sz="32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Всички одобрени проектни предложения се представят като едно пред ФР</a:t>
            </a:r>
            <a:endParaRPr lang="en-CA" sz="3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73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Create Hope 2023-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458C"/>
      </a:accent1>
      <a:accent2>
        <a:srgbClr val="C22134"/>
      </a:accent2>
      <a:accent3>
        <a:srgbClr val="7958A1"/>
      </a:accent3>
      <a:accent4>
        <a:srgbClr val="FFD500"/>
      </a:accent4>
      <a:accent5>
        <a:srgbClr val="831550"/>
      </a:accent5>
      <a:accent6>
        <a:srgbClr val="FFFF00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на Office">
  <a:themeElements>
    <a:clrScheme name="Create Hope 2023-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458C"/>
      </a:accent1>
      <a:accent2>
        <a:srgbClr val="C22134"/>
      </a:accent2>
      <a:accent3>
        <a:srgbClr val="7958A1"/>
      </a:accent3>
      <a:accent4>
        <a:srgbClr val="FFD500"/>
      </a:accent4>
      <a:accent5>
        <a:srgbClr val="831550"/>
      </a:accent5>
      <a:accent6>
        <a:srgbClr val="FFFF00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на Office">
  <a:themeElements>
    <a:clrScheme name="Create Hope 2023-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458C"/>
      </a:accent1>
      <a:accent2>
        <a:srgbClr val="C22134"/>
      </a:accent2>
      <a:accent3>
        <a:srgbClr val="7958A1"/>
      </a:accent3>
      <a:accent4>
        <a:srgbClr val="FFD500"/>
      </a:accent4>
      <a:accent5>
        <a:srgbClr val="831550"/>
      </a:accent5>
      <a:accent6>
        <a:srgbClr val="FFFF00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1280</Words>
  <Application>Microsoft Office PowerPoint</Application>
  <PresentationFormat>Widescreen</PresentationFormat>
  <Paragraphs>192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Arial</vt:lpstr>
      <vt:lpstr>Calibri</vt:lpstr>
      <vt:lpstr>Georgia</vt:lpstr>
      <vt:lpstr>Тема на Office</vt:lpstr>
      <vt:lpstr>Custom Design</vt:lpstr>
      <vt:lpstr>1_Custom Design</vt:lpstr>
      <vt:lpstr>1_Тема на Office</vt:lpstr>
      <vt:lpstr>2_Тема на Office</vt:lpstr>
      <vt:lpstr>PowerPoint Presentation</vt:lpstr>
      <vt:lpstr>Кои сме тук?</vt:lpstr>
      <vt:lpstr>Екип на Дистрикт 2482</vt:lpstr>
      <vt:lpstr>Защо сме тук?</vt:lpstr>
      <vt:lpstr>Какво ще правим днес?</vt:lpstr>
      <vt:lpstr>PowerPoint Presentation</vt:lpstr>
      <vt:lpstr>Как финансираме програмите си</vt:lpstr>
      <vt:lpstr>Дистриктните грантове</vt:lpstr>
      <vt:lpstr>Дистриктните грантове – времева линия</vt:lpstr>
      <vt:lpstr>Важно за Дистриктните грантове</vt:lpstr>
      <vt:lpstr>Глобални грантове</vt:lpstr>
      <vt:lpstr>Глобални грантове – минимални изисквания</vt:lpstr>
      <vt:lpstr>Какво да правим, когато не знаем?</vt:lpstr>
      <vt:lpstr>PowerPoint Presentation</vt:lpstr>
      <vt:lpstr>PowerPoint Presentation</vt:lpstr>
      <vt:lpstr>Основни промени в процедурата по отчитане</vt:lpstr>
      <vt:lpstr>Основни документи в процедурата по отчитане</vt:lpstr>
      <vt:lpstr>Основни документи в процедурата по отчитане</vt:lpstr>
      <vt:lpstr>ДОСИЕ НА ПРОЕКТА</vt:lpstr>
      <vt:lpstr>ВАЖНИ ДАТИ</vt:lpstr>
      <vt:lpstr>PowerPoint Presentation</vt:lpstr>
      <vt:lpstr>PowerPoint Presentation</vt:lpstr>
      <vt:lpstr>PowerPoint Presentation</vt:lpstr>
      <vt:lpstr>ВЪПРОС ???</vt:lpstr>
      <vt:lpstr>ОТГОВОР!!!</vt:lpstr>
      <vt:lpstr>КАКВО СПОДЕЛЯМЕ С НАШАТА АУДИТОРИЯ?</vt:lpstr>
      <vt:lpstr>КОГА СПОДЕЛЯМЕ?</vt:lpstr>
      <vt:lpstr>КЪДЕ СПОДЕЛЯМЕ?</vt:lpstr>
      <vt:lpstr>КЪДЕ СПОДЕЛЯМЕ?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Маргарита Й. Богданова</dc:creator>
  <cp:lastModifiedBy>Plamen Ilarionov</cp:lastModifiedBy>
  <cp:revision>130</cp:revision>
  <dcterms:created xsi:type="dcterms:W3CDTF">2023-08-17T13:43:07Z</dcterms:created>
  <dcterms:modified xsi:type="dcterms:W3CDTF">2025-04-07T17:08:34Z</dcterms:modified>
</cp:coreProperties>
</file>