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  <p:sldMasterId id="2147483936" r:id="rId4"/>
  </p:sldMasterIdLst>
  <p:notesMasterIdLst>
    <p:notesMasterId r:id="rId15"/>
  </p:notesMasterIdLst>
  <p:handoutMasterIdLst>
    <p:handoutMasterId r:id="rId16"/>
  </p:handoutMasterIdLst>
  <p:sldIdLst>
    <p:sldId id="361" r:id="rId5"/>
    <p:sldId id="362" r:id="rId6"/>
    <p:sldId id="338" r:id="rId7"/>
    <p:sldId id="363" r:id="rId8"/>
    <p:sldId id="364" r:id="rId9"/>
    <p:sldId id="366" r:id="rId10"/>
    <p:sldId id="367" r:id="rId11"/>
    <p:sldId id="370" r:id="rId12"/>
    <p:sldId id="368" r:id="rId13"/>
    <p:sldId id="372" r:id="rId1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005DAA"/>
    <a:srgbClr val="FF7600"/>
    <a:srgbClr val="D91B5C"/>
    <a:srgbClr val="872175"/>
    <a:srgbClr val="009999"/>
    <a:srgbClr val="00AEEF"/>
    <a:srgbClr val="01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71" autoAdjust="0"/>
  </p:normalViewPr>
  <p:slideViewPr>
    <p:cSldViewPr>
      <p:cViewPr>
        <p:scale>
          <a:sx n="77" d="100"/>
          <a:sy n="77" d="100"/>
        </p:scale>
        <p:origin x="-1074" y="20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smtClean="0"/>
            </a:lvl1pPr>
          </a:lstStyle>
          <a:p>
            <a:pPr>
              <a:defRPr/>
            </a:pPr>
            <a:fld id="{DA0B59EC-6FCC-422A-BA01-14D3AA819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681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smtClean="0"/>
            </a:lvl1pPr>
          </a:lstStyle>
          <a:p>
            <a:pPr>
              <a:defRPr/>
            </a:pPr>
            <a:fld id="{84F7BDD3-385A-452D-9028-CAE65260BC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264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63B531F6-4278-441F-A570-72C2E503E2F8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1622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17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5F73721-7D24-4CF7-BBE7-52920809E2B7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28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56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238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512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82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53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en-US" smtClean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43DAE532-A517-4528-91B2-D3C85FC16CE5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00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667000" y="533400"/>
            <a:ext cx="26955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7</a:t>
            </a: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Ян Райзли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Емил Коцев</a:t>
            </a: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550"/>
            <a:ext cx="23812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6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1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2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55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31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89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38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18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98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485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3151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638425" y="533400"/>
            <a:ext cx="26955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7</a:t>
            </a: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Ян Райзли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Емил Коцев</a:t>
            </a: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550"/>
            <a:ext cx="23812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78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20514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9532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96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85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5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49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2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61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858000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23812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31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71563"/>
            <a:ext cx="2381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1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714625" y="601663"/>
            <a:ext cx="2695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7</a:t>
            </a: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Ян Райзли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Емил Коцев</a:t>
            </a: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550"/>
            <a:ext cx="23812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70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37036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20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00325"/>
            <a:ext cx="37036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593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3429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589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651625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349750"/>
            <a:ext cx="177165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059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057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0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3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550"/>
            <a:ext cx="23812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714625" y="601663"/>
            <a:ext cx="2695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7</a:t>
            </a: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Ян Райзли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Емил Коцев</a:t>
            </a: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2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714625" y="601663"/>
            <a:ext cx="2695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7</a:t>
            </a: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Ян Райзли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Емил Коцев</a:t>
            </a: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550"/>
            <a:ext cx="23812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0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2714625" y="601663"/>
            <a:ext cx="26955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7</a:t>
            </a: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lang="en-US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Ян Райзли</a:t>
            </a:r>
            <a:endParaRPr lang="ru-RU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Емил Коцев</a:t>
            </a:r>
          </a:p>
          <a:p>
            <a:pPr eaLnBrk="1" hangingPunct="1">
              <a:defRPr/>
            </a:pPr>
            <a:r>
              <a:rPr lang="ru-RU" altLang="en-US" sz="1600" dirty="0" smtClean="0">
                <a:solidFill>
                  <a:srgbClr val="58585A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600" dirty="0" smtClean="0">
              <a:solidFill>
                <a:srgbClr val="58585A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3550"/>
            <a:ext cx="238125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35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1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5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0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79ACF8E9-117F-4EF4-93DA-F6628BAE8CD5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 smtClean="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  <p:sldLayoutId id="2147484466" r:id="rId13"/>
    <p:sldLayoutId id="2147484481" r:id="rId14"/>
    <p:sldLayoutId id="2147484482" r:id="rId1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FA55CCCD-03AA-44E0-99A4-C640DAFB9B08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 smtClean="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67" r:id="rId7"/>
    <p:sldLayoutId id="2147484468" r:id="rId8"/>
    <p:sldLayoutId id="2147484469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747" name="Rectangle 10"/>
          <p:cNvSpPr txBox="1">
            <a:spLocks noChangeArrowheads="1"/>
          </p:cNvSpPr>
          <p:nvPr/>
        </p:nvSpPr>
        <p:spPr bwMode="auto">
          <a:xfrm>
            <a:off x="457200" y="3501008"/>
            <a:ext cx="829126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spcAft>
                <a:spcPts val="2400"/>
              </a:spcAft>
            </a:pPr>
            <a:r>
              <a:rPr lang="bg-BG" alt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Новата ротарианска година: </a:t>
            </a:r>
            <a:r>
              <a:rPr lang="en-US" alt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alt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bg-BG" alt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Приемственост и промяна</a:t>
            </a:r>
            <a:endParaRPr lang="en-US" alt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bg-BG" altLang="en-US" sz="2000" dirty="0" smtClean="0">
                <a:solidFill>
                  <a:srgbClr val="01B4E7"/>
                </a:solidFill>
                <a:latin typeface="Georgia" panose="02040502050405020303" pitchFamily="18" charset="0"/>
              </a:rPr>
              <a:t>Семинар на дистриктния екип</a:t>
            </a:r>
            <a:endParaRPr lang="en-US" altLang="en-US" sz="2000" dirty="0">
              <a:solidFill>
                <a:srgbClr val="01B4E7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bg-BG" altLang="en-US" sz="2000" dirty="0" smtClean="0">
                <a:solidFill>
                  <a:srgbClr val="01B4E7"/>
                </a:solidFill>
                <a:latin typeface="Georgia" panose="02040502050405020303" pitchFamily="18" charset="0"/>
              </a:rPr>
              <a:t>ПДГ </a:t>
            </a:r>
            <a:r>
              <a:rPr lang="bg-BG" altLang="en-US" sz="2000" dirty="0">
                <a:solidFill>
                  <a:srgbClr val="01B4E7"/>
                </a:solidFill>
                <a:latin typeface="Georgia" panose="02040502050405020303" pitchFamily="18" charset="0"/>
              </a:rPr>
              <a:t>Н</a:t>
            </a:r>
            <a:r>
              <a:rPr lang="bg-BG" altLang="en-US" sz="2000" dirty="0" smtClean="0">
                <a:solidFill>
                  <a:srgbClr val="01B4E7"/>
                </a:solidFill>
                <a:latin typeface="Georgia" panose="02040502050405020303" pitchFamily="18" charset="0"/>
              </a:rPr>
              <a:t>ина </a:t>
            </a:r>
            <a:r>
              <a:rPr lang="bg-BG" altLang="en-US" sz="2000" dirty="0">
                <a:solidFill>
                  <a:srgbClr val="01B4E7"/>
                </a:solidFill>
                <a:latin typeface="Georgia" panose="02040502050405020303" pitchFamily="18" charset="0"/>
              </a:rPr>
              <a:t>М</a:t>
            </a:r>
            <a:r>
              <a:rPr lang="bg-BG" altLang="en-US" sz="2000" dirty="0" smtClean="0">
                <a:solidFill>
                  <a:srgbClr val="01B4E7"/>
                </a:solidFill>
                <a:latin typeface="Georgia" panose="02040502050405020303" pitchFamily="18" charset="0"/>
              </a:rPr>
              <a:t>итева</a:t>
            </a:r>
            <a:endParaRPr lang="en-US" altLang="en-US" sz="2000" dirty="0">
              <a:solidFill>
                <a:srgbClr val="01B4E7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bg-BG" altLang="en-US" sz="2000" dirty="0" smtClean="0">
                <a:solidFill>
                  <a:srgbClr val="01B4E7"/>
                </a:solidFill>
                <a:latin typeface="Georgia" panose="02040502050405020303" pitchFamily="18" charset="0"/>
              </a:rPr>
              <a:t>25.02.2017</a:t>
            </a:r>
            <a:endParaRPr lang="en-US" altLang="en-US" sz="2000" dirty="0">
              <a:solidFill>
                <a:srgbClr val="01B4E7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bg-BG" sz="2000" b="1" dirty="0">
                <a:solidFill>
                  <a:schemeClr val="tx2"/>
                </a:solidFill>
              </a:rPr>
              <a:t>Въпреки </a:t>
            </a:r>
            <a:r>
              <a:rPr lang="bg-BG" sz="2000" b="1" dirty="0" smtClean="0">
                <a:solidFill>
                  <a:schemeClr val="tx2"/>
                </a:solidFill>
              </a:rPr>
              <a:t>това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Хората са неразумни, нелогични и егоистични,</a:t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въпреки това, обичай </a:t>
            </a:r>
            <a:r>
              <a:rPr lang="bg-BG" sz="1600" dirty="0" smtClean="0">
                <a:solidFill>
                  <a:schemeClr val="tx2"/>
                </a:solidFill>
              </a:rPr>
              <a:t>ги;</a:t>
            </a: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Когато вършиш добро, ще ти припишат егоистични мотиви и задни мисли,</a:t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въпреки това, прави </a:t>
            </a:r>
            <a:r>
              <a:rPr lang="bg-BG" sz="1600" dirty="0" smtClean="0">
                <a:solidFill>
                  <a:schemeClr val="tx2"/>
                </a:solidFill>
              </a:rPr>
              <a:t>добро;</a:t>
            </a: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Когато имаш успехи, печелиш фалшиви приятели и истински врагове,</a:t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въпреки това, имай </a:t>
            </a:r>
            <a:r>
              <a:rPr lang="bg-BG" sz="1600" dirty="0" smtClean="0">
                <a:solidFill>
                  <a:schemeClr val="tx2"/>
                </a:solidFill>
              </a:rPr>
              <a:t>успехи;</a:t>
            </a: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Доброто, което правиш, утре ще бъде забравено,</a:t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въпреки това прави </a:t>
            </a:r>
            <a:r>
              <a:rPr lang="bg-BG" sz="1600" dirty="0" smtClean="0">
                <a:solidFill>
                  <a:schemeClr val="tx2"/>
                </a:solidFill>
              </a:rPr>
              <a:t>добро;</a:t>
            </a: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Честността и откритостта те правят уязвим,</a:t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въпреки това, бъди честен и </a:t>
            </a:r>
            <a:r>
              <a:rPr lang="bg-BG" sz="1600" dirty="0" smtClean="0">
                <a:solidFill>
                  <a:schemeClr val="tx2"/>
                </a:solidFill>
              </a:rPr>
              <a:t>открит;</a:t>
            </a: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Това, което си построил с дългогодишна работа, може да бъде разрушено за една </a:t>
            </a:r>
            <a:r>
              <a:rPr lang="bg-BG" sz="1600" dirty="0" smtClean="0">
                <a:solidFill>
                  <a:schemeClr val="tx2"/>
                </a:solidFill>
              </a:rPr>
              <a:t>нощ,</a:t>
            </a:r>
            <a:r>
              <a:rPr lang="bg-BG" sz="1600" dirty="0">
                <a:solidFill>
                  <a:schemeClr val="tx2"/>
                </a:solidFill>
              </a:rPr>
              <a:t> </a:t>
            </a:r>
            <a:r>
              <a:rPr lang="bg-BG" sz="1600" dirty="0" smtClean="0">
                <a:solidFill>
                  <a:schemeClr val="tx2"/>
                </a:solidFill>
              </a:rPr>
              <a:t>въпреки </a:t>
            </a:r>
            <a:r>
              <a:rPr lang="bg-BG" sz="1600" dirty="0">
                <a:solidFill>
                  <a:schemeClr val="tx2"/>
                </a:solidFill>
              </a:rPr>
              <a:t>това </a:t>
            </a:r>
            <a:r>
              <a:rPr lang="bg-BG" sz="1600" dirty="0" smtClean="0">
                <a:solidFill>
                  <a:schemeClr val="tx2"/>
                </a:solidFill>
              </a:rPr>
              <a:t>продължавай;</a:t>
            </a: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Твоята помощ наистина е нужна, но хората може би </a:t>
            </a:r>
            <a:r>
              <a:rPr lang="bg-BG" sz="1600" dirty="0" smtClean="0">
                <a:solidFill>
                  <a:schemeClr val="tx2"/>
                </a:solidFill>
              </a:rPr>
              <a:t>ще те нападат точно </a:t>
            </a:r>
            <a:r>
              <a:rPr lang="bg-BG" sz="1600" dirty="0">
                <a:solidFill>
                  <a:schemeClr val="tx2"/>
                </a:solidFill>
              </a:rPr>
              <a:t>защото им </a:t>
            </a:r>
            <a:r>
              <a:rPr lang="bg-BG" sz="1600" dirty="0" smtClean="0">
                <a:solidFill>
                  <a:schemeClr val="tx2"/>
                </a:solidFill>
              </a:rPr>
              <a:t>помагаш, помогни </a:t>
            </a:r>
            <a:r>
              <a:rPr lang="bg-BG" sz="1600" dirty="0">
                <a:solidFill>
                  <a:schemeClr val="tx2"/>
                </a:solidFill>
              </a:rPr>
              <a:t>им въпреки </a:t>
            </a:r>
            <a:r>
              <a:rPr lang="bg-BG" sz="1600" dirty="0" smtClean="0">
                <a:solidFill>
                  <a:schemeClr val="tx2"/>
                </a:solidFill>
              </a:rPr>
              <a:t>това;</a:t>
            </a:r>
            <a:r>
              <a:rPr lang="bg-BG" sz="1600" dirty="0">
                <a:solidFill>
                  <a:schemeClr val="tx2"/>
                </a:solidFill>
              </a:rPr>
              <a:t/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– Дай на света най-доброто от себе си, и те ще извадят зъбите ти,</a:t>
            </a:r>
            <a:br>
              <a:rPr lang="bg-BG" sz="1600" dirty="0">
                <a:solidFill>
                  <a:schemeClr val="tx2"/>
                </a:solidFill>
              </a:rPr>
            </a:br>
            <a:r>
              <a:rPr lang="bg-BG" sz="1600" dirty="0">
                <a:solidFill>
                  <a:schemeClr val="tx2"/>
                </a:solidFill>
              </a:rPr>
              <a:t>въпреки това, </a:t>
            </a:r>
            <a:r>
              <a:rPr lang="bg-BG" sz="2000" b="1" dirty="0">
                <a:solidFill>
                  <a:schemeClr val="tx2"/>
                </a:solidFill>
              </a:rPr>
              <a:t>дай на света най-доброто от себе </a:t>
            </a:r>
            <a:r>
              <a:rPr lang="bg-BG" sz="2000" b="1" dirty="0" smtClean="0">
                <a:solidFill>
                  <a:schemeClr val="tx2"/>
                </a:solidFill>
              </a:rPr>
              <a:t>си.</a:t>
            </a:r>
            <a:r>
              <a:rPr lang="bg-BG" sz="2000" b="1" dirty="0">
                <a:solidFill>
                  <a:schemeClr val="tx2"/>
                </a:solidFill>
              </a:rPr>
              <a:t/>
            </a:r>
            <a:br>
              <a:rPr lang="bg-BG" sz="2000" b="1" dirty="0">
                <a:solidFill>
                  <a:schemeClr val="tx2"/>
                </a:solidFill>
              </a:rPr>
            </a:br>
            <a:r>
              <a:rPr lang="bg-BG" sz="2000" b="1" dirty="0">
                <a:solidFill>
                  <a:schemeClr val="tx2"/>
                </a:solidFill>
              </a:rPr>
              <a:t/>
            </a:r>
            <a:br>
              <a:rPr lang="bg-BG" sz="2000" b="1" dirty="0">
                <a:solidFill>
                  <a:schemeClr val="tx2"/>
                </a:solidFill>
              </a:rPr>
            </a:br>
            <a:endParaRPr lang="en-US" sz="2000" b="1" dirty="0" smtClean="0">
              <a:solidFill>
                <a:schemeClr val="tx2"/>
              </a:solidFill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780928"/>
            <a:ext cx="16002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96" y="457200"/>
            <a:ext cx="1207294" cy="7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84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 smtClean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19200"/>
            <a:ext cx="8229600" cy="49461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bg-BG" sz="2400" b="1" dirty="0" smtClean="0">
                <a:solidFill>
                  <a:srgbClr val="002060"/>
                </a:solidFill>
              </a:rPr>
              <a:t>Ротари</a:t>
            </a:r>
            <a:r>
              <a:rPr lang="bg-BG" sz="2400" b="1" dirty="0">
                <a:solidFill>
                  <a:srgbClr val="002060"/>
                </a:solidFill>
              </a:rPr>
              <a:t>: Правим </a:t>
            </a:r>
            <a:r>
              <a:rPr lang="bg-BG" sz="2400" b="1" dirty="0" smtClean="0">
                <a:solidFill>
                  <a:srgbClr val="002060"/>
                </a:solidFill>
              </a:rPr>
              <a:t>разликаТА</a:t>
            </a:r>
          </a:p>
          <a:p>
            <a:pPr marL="0" indent="0" eaLnBrk="1" hangingPunct="1">
              <a:buNone/>
            </a:pPr>
            <a:r>
              <a:rPr lang="bg-BG" sz="2000" b="1" dirty="0" smtClean="0">
                <a:solidFill>
                  <a:srgbClr val="002060"/>
                </a:solidFill>
              </a:rPr>
              <a:t>- Ние сме тези, заради които/ с чиито действия нещо се случва успешно;</a:t>
            </a:r>
          </a:p>
          <a:p>
            <a:pPr eaLnBrk="1" hangingPunct="1">
              <a:buFontTx/>
              <a:buChar char="-"/>
            </a:pPr>
            <a:endParaRPr lang="bg-BG" sz="2000" b="1" dirty="0"/>
          </a:p>
          <a:p>
            <a:pPr eaLnBrk="1" hangingPunct="1">
              <a:buFontTx/>
              <a:buChar char="-"/>
            </a:pPr>
            <a:endParaRPr lang="bg-BG" sz="2000" b="1" dirty="0" smtClean="0"/>
          </a:p>
          <a:p>
            <a:pPr eaLnBrk="1" hangingPunct="1">
              <a:buFontTx/>
              <a:buChar char="-"/>
            </a:pPr>
            <a:endParaRPr lang="bg-BG" sz="2000" b="1" dirty="0"/>
          </a:p>
          <a:p>
            <a:pPr eaLnBrk="1" hangingPunct="1">
              <a:buFontTx/>
              <a:buChar char="-"/>
            </a:pPr>
            <a:endParaRPr lang="bg-BG" sz="2000" b="1" dirty="0" smtClean="0"/>
          </a:p>
          <a:p>
            <a:pPr eaLnBrk="1" hangingPunct="1">
              <a:buFontTx/>
              <a:buChar char="-"/>
            </a:pPr>
            <a:endParaRPr lang="bg-BG" sz="2000" b="1" dirty="0"/>
          </a:p>
          <a:p>
            <a:pPr marL="0" indent="0" eaLnBrk="1" hangingPunct="1">
              <a:buNone/>
            </a:pPr>
            <a:endParaRPr lang="bg-BG" sz="2000" b="1" dirty="0" smtClean="0"/>
          </a:p>
          <a:p>
            <a:pPr eaLnBrk="1" hangingPunct="1">
              <a:buFontTx/>
              <a:buChar char="-"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eaLnBrk="1" hangingPunct="1">
              <a:buFontTx/>
              <a:buChar char="-"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eaLnBrk="1" hangingPunct="1">
              <a:buFontTx/>
              <a:buChar char="-"/>
            </a:pPr>
            <a:r>
              <a:rPr lang="bg-BG" sz="2000" b="1" dirty="0" smtClean="0">
                <a:solidFill>
                  <a:srgbClr val="002060"/>
                </a:solidFill>
              </a:rPr>
              <a:t>Ние знаем къде стоим и вървим напред;</a:t>
            </a:r>
          </a:p>
          <a:p>
            <a:pPr eaLnBrk="1" hangingPunct="1">
              <a:buFontTx/>
              <a:buChar char="-"/>
            </a:pPr>
            <a:r>
              <a:rPr lang="bg-BG" sz="2000" b="1" dirty="0" smtClean="0">
                <a:solidFill>
                  <a:srgbClr val="002060"/>
                </a:solidFill>
              </a:rPr>
              <a:t>Ние постигаме промяна;</a:t>
            </a:r>
          </a:p>
          <a:p>
            <a:pPr eaLnBrk="1" hangingPunct="1">
              <a:buFontTx/>
              <a:buChar char="-"/>
            </a:pPr>
            <a:endParaRPr lang="en-US" sz="2000" dirty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600" dirty="0" smtClean="0">
              <a:latin typeface="Georgia" panose="02040502050405020303" pitchFamily="18" charset="0"/>
            </a:endParaRPr>
          </a:p>
        </p:txBody>
      </p:sp>
      <p:sp>
        <p:nvSpPr>
          <p:cNvPr id="35844" name="Content Placeholder 2"/>
          <p:cNvSpPr txBox="1">
            <a:spLocks/>
          </p:cNvSpPr>
          <p:nvPr/>
        </p:nvSpPr>
        <p:spPr bwMode="auto">
          <a:xfrm>
            <a:off x="5364088" y="6525344"/>
            <a:ext cx="45719" cy="4571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lvl="0"/>
            <a:endParaRPr lang="en-US" altLang="en-US" sz="16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7" y="2348880"/>
            <a:ext cx="4048125" cy="283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57200"/>
            <a:ext cx="1207294" cy="70085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endParaRPr lang="en-US" sz="1600" b="1" u="sng" dirty="0" smtClean="0">
              <a:solidFill>
                <a:schemeClr val="accent1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None/>
              <a:defRPr/>
            </a:pPr>
            <a:endParaRPr lang="en-US" sz="1700" dirty="0"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925" y="1628800"/>
            <a:ext cx="796607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bg-BG" altLang="en-US" sz="2800" b="1" u="sng" dirty="0" smtClean="0">
                <a:solidFill>
                  <a:srgbClr val="000099"/>
                </a:solidFill>
                <a:latin typeface="Georgia" panose="02040502050405020303" pitchFamily="18" charset="0"/>
              </a:rPr>
              <a:t>Стратегически план на Дистрикт 2482: Нашите цели</a:t>
            </a:r>
            <a:r>
              <a:rPr lang="bg-BG" altLang="en-US" dirty="0" smtClean="0">
                <a:solidFill>
                  <a:srgbClr val="000099"/>
                </a:solidFill>
                <a:latin typeface="Georgia" panose="02040502050405020303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</a:t>
            </a: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Подкрепа за силни клубове и развитие на </a:t>
            </a:r>
            <a:r>
              <a:rPr lang="en-US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</a:t>
            </a: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членството;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Фокус върху устойчиви хуманитарни </a:t>
            </a:r>
            <a:r>
              <a:rPr lang="en-US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en-US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en-US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</a:t>
            </a: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проекти  в  служба на общността;</a:t>
            </a:r>
            <a:r>
              <a:rPr lang="en-US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</a:t>
            </a:r>
            <a:endParaRPr lang="bg-BG" altLang="en-US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Ефективни връзки с обществеността,  познаване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и положителен публичен имидж  на Ротари.</a:t>
            </a:r>
            <a:endParaRPr lang="en-US" altLang="en-US" sz="2000" dirty="0" smtClean="0">
              <a:latin typeface="Georgia" panose="02040502050405020303" pitchFamily="18" charset="0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755576" y="2852936"/>
            <a:ext cx="529423" cy="529423"/>
            <a:chOff x="3657600" y="1600200"/>
            <a:chExt cx="1066800" cy="1066800"/>
          </a:xfrm>
          <a:solidFill>
            <a:srgbClr val="0098E0"/>
          </a:solidFill>
        </p:grpSpPr>
        <p:sp>
          <p:nvSpPr>
            <p:cNvPr id="6" name="Oval 3"/>
            <p:cNvSpPr/>
            <p:nvPr/>
          </p:nvSpPr>
          <p:spPr>
            <a:xfrm>
              <a:off x="3657600" y="1600200"/>
              <a:ext cx="1066800" cy="10668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854" y="1768578"/>
              <a:ext cx="580292" cy="730045"/>
            </a:xfrm>
            <a:prstGeom prst="rect">
              <a:avLst/>
            </a:prstGeom>
            <a:grpFill/>
          </p:spPr>
        </p:pic>
      </p:grpSp>
      <p:grpSp>
        <p:nvGrpSpPr>
          <p:cNvPr id="8" name="Group 5"/>
          <p:cNvGrpSpPr/>
          <p:nvPr/>
        </p:nvGrpSpPr>
        <p:grpSpPr>
          <a:xfrm>
            <a:off x="755576" y="3753151"/>
            <a:ext cx="530352" cy="530352"/>
            <a:chOff x="1905000" y="1447800"/>
            <a:chExt cx="914400" cy="914400"/>
          </a:xfrm>
          <a:solidFill>
            <a:srgbClr val="0098E0"/>
          </a:solidFill>
        </p:grpSpPr>
        <p:sp>
          <p:nvSpPr>
            <p:cNvPr id="9" name="Oval 6"/>
            <p:cNvSpPr/>
            <p:nvPr/>
          </p:nvSpPr>
          <p:spPr>
            <a:xfrm>
              <a:off x="1905000" y="1447800"/>
              <a:ext cx="914400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0" y="1600200"/>
              <a:ext cx="563880" cy="609600"/>
            </a:xfrm>
            <a:prstGeom prst="rect">
              <a:avLst/>
            </a:prstGeom>
            <a:grpFill/>
          </p:spPr>
        </p:pic>
      </p:grpSp>
      <p:pic>
        <p:nvPicPr>
          <p:cNvPr id="11" name="Picture 2" descr="C:\Users\nina.miteva\Documents\Essentials\DGN\Presentation\Areas of foc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89040"/>
            <a:ext cx="1149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755576" y="4653136"/>
            <a:ext cx="530225" cy="530225"/>
            <a:chOff x="609600" y="1524000"/>
            <a:chExt cx="914400" cy="914400"/>
          </a:xfrm>
        </p:grpSpPr>
        <p:sp>
          <p:nvSpPr>
            <p:cNvPr id="13" name="Oval 9"/>
            <p:cNvSpPr/>
            <p:nvPr/>
          </p:nvSpPr>
          <p:spPr>
            <a:xfrm>
              <a:off x="609600" y="1524000"/>
              <a:ext cx="914400" cy="914400"/>
            </a:xfrm>
            <a:prstGeom prst="ellipse">
              <a:avLst/>
            </a:prstGeom>
            <a:solidFill>
              <a:srgbClr val="0098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7" y="17610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57200"/>
            <a:ext cx="1207294" cy="7008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196752"/>
            <a:ext cx="7966075" cy="4518248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</a:t>
            </a:r>
            <a:r>
              <a:rPr lang="bg-BG" altLang="en-US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Подкрепа </a:t>
            </a:r>
            <a:r>
              <a:rPr lang="bg-BG" alt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за силни клубове и развитие на </a:t>
            </a:r>
            <a:r>
              <a:rPr lang="en-US" alt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     </a:t>
            </a:r>
            <a:r>
              <a:rPr lang="bg-BG" altLang="en-US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членството</a:t>
            </a:r>
            <a:endParaRPr lang="en-US" sz="2400" b="1" u="sng" dirty="0" smtClean="0">
              <a:solidFill>
                <a:schemeClr val="accent1"/>
              </a:solidFill>
              <a:ea typeface="+mn-ea"/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Приемственост: Устойчивост - 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Числата: 2000 ротарианци, 87 клуба.  </a:t>
            </a:r>
            <a:r>
              <a:rPr lang="bg-BG" sz="1600" dirty="0">
                <a:solidFill>
                  <a:srgbClr val="002060"/>
                </a:solidFill>
                <a:ea typeface="+mn-ea"/>
              </a:rPr>
              <a:t>Д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ва терминирани и три нови чартирани клуба в последните три години.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Признанието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: 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bg-BG" sz="1600" dirty="0">
              <a:solidFill>
                <a:srgbClr val="002060"/>
              </a:solidFill>
              <a:ea typeface="+mn-ea"/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bg-BG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None/>
              <a:defRPr/>
            </a:pPr>
            <a:endParaRPr lang="bg-BG" sz="1600" dirty="0" smtClean="0">
              <a:solidFill>
                <a:srgbClr val="002060"/>
              </a:solidFill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None/>
              <a:defRPr/>
            </a:pPr>
            <a:endParaRPr lang="bg-BG" sz="1600" dirty="0" smtClean="0">
              <a:solidFill>
                <a:srgbClr val="002060"/>
              </a:solidFill>
              <a:ea typeface="+mn-ea"/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ea typeface="+mn-ea"/>
              </a:rPr>
              <a:t> </a:t>
            </a: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Предизвикателствата за промяна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: </a:t>
            </a:r>
            <a:r>
              <a:rPr lang="bg-BG" sz="1600" dirty="0" smtClean="0">
                <a:solidFill>
                  <a:srgbClr val="002060"/>
                </a:solidFill>
              </a:rPr>
              <a:t>Колко </a:t>
            </a:r>
            <a:r>
              <a:rPr lang="bg-BG" sz="1600" dirty="0">
                <a:solidFill>
                  <a:srgbClr val="002060"/>
                </a:solidFill>
              </a:rPr>
              <a:t>са младите хора сред нас? Как работим с Ротаракт? Привличаме ли ги като наши партньори? Ще предвидим ли общи събития на ниво клуб и дистрикт</a:t>
            </a:r>
            <a:r>
              <a:rPr lang="bg-BG" sz="1600" dirty="0" smtClean="0">
                <a:solidFill>
                  <a:srgbClr val="002060"/>
                </a:solidFill>
              </a:rPr>
              <a:t>?</a:t>
            </a: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r>
              <a:rPr lang="bg-BG" sz="1600" dirty="0" smtClean="0">
                <a:solidFill>
                  <a:srgbClr val="002060"/>
                </a:solidFill>
              </a:rPr>
              <a:t>Ще чакаме ли още 30 години присъствието на жените в нашите клубове да отговаря на  </a:t>
            </a:r>
            <a:r>
              <a:rPr lang="bg-BG" sz="1600" dirty="0">
                <a:solidFill>
                  <a:srgbClr val="002060"/>
                </a:solidFill>
              </a:rPr>
              <a:t>присъствието на жените в бизнеса и в предприемачеството, в медицината, в </a:t>
            </a:r>
            <a:r>
              <a:rPr lang="bg-BG" sz="1600" dirty="0" smtClean="0">
                <a:solidFill>
                  <a:srgbClr val="002060"/>
                </a:solidFill>
              </a:rPr>
              <a:t>образованието, в целия живот?</a:t>
            </a:r>
            <a:endParaRPr lang="en-US" sz="1600" dirty="0">
              <a:solidFill>
                <a:srgbClr val="002060"/>
              </a:solidFill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en-US" sz="1600" dirty="0">
              <a:solidFill>
                <a:srgbClr val="002060"/>
              </a:solidFill>
            </a:endParaRPr>
          </a:p>
          <a:p>
            <a:pPr marL="400050" indent="-28575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defRPr/>
            </a:pPr>
            <a:endParaRPr lang="en-US" sz="1600" dirty="0" smtClean="0">
              <a:ea typeface="+mn-ea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395536" y="1124744"/>
            <a:ext cx="529423" cy="529423"/>
            <a:chOff x="3657600" y="1600200"/>
            <a:chExt cx="1066800" cy="1066800"/>
          </a:xfrm>
          <a:solidFill>
            <a:srgbClr val="0098E0"/>
          </a:solidFill>
        </p:grpSpPr>
        <p:sp>
          <p:nvSpPr>
            <p:cNvPr id="5" name="Oval 3"/>
            <p:cNvSpPr/>
            <p:nvPr/>
          </p:nvSpPr>
          <p:spPr>
            <a:xfrm>
              <a:off x="3657600" y="1600200"/>
              <a:ext cx="1066800" cy="10668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854" y="1768578"/>
              <a:ext cx="580292" cy="730045"/>
            </a:xfrm>
            <a:prstGeom prst="rect">
              <a:avLst/>
            </a:prstGeom>
            <a:grp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39746"/>
            <a:ext cx="3061716" cy="201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76" y="2535160"/>
            <a:ext cx="2535936" cy="190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59898"/>
            <a:ext cx="1207294" cy="7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1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36912"/>
            <a:ext cx="3121152" cy="2080260"/>
          </a:xfrm>
          <a:prstGeom prst="rect">
            <a:avLst/>
          </a:prstGeom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bg-BG" sz="2000" b="1" dirty="0" smtClean="0">
                <a:solidFill>
                  <a:srgbClr val="002060"/>
                </a:solidFill>
                <a:ea typeface="+mn-ea"/>
              </a:rPr>
              <a:t>Приемственост</a:t>
            </a:r>
            <a:r>
              <a:rPr lang="en-US" sz="2000" b="1" dirty="0" smtClean="0">
                <a:solidFill>
                  <a:srgbClr val="002060"/>
                </a:solidFill>
                <a:ea typeface="+mn-ea"/>
              </a:rPr>
              <a:t>:</a:t>
            </a:r>
            <a:r>
              <a:rPr lang="bg-BG" sz="2000" b="1" dirty="0" smtClean="0">
                <a:solidFill>
                  <a:srgbClr val="002060"/>
                </a:solidFill>
                <a:ea typeface="+mn-ea"/>
              </a:rPr>
              <a:t> </a:t>
            </a:r>
            <a:r>
              <a:rPr lang="bg-BG" sz="2000" b="1" dirty="0">
                <a:solidFill>
                  <a:srgbClr val="002060"/>
                </a:solidFill>
                <a:ea typeface="+mn-ea"/>
              </a:rPr>
              <a:t>В</a:t>
            </a:r>
            <a:r>
              <a:rPr lang="bg-BG" sz="2000" b="1" dirty="0" smtClean="0">
                <a:solidFill>
                  <a:srgbClr val="002060"/>
                </a:solidFill>
                <a:ea typeface="+mn-ea"/>
              </a:rPr>
              <a:t> утвърждаване на идентичността и автентичността на Ротари - 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Клубовете привличат членовете си на база на споделени ценности: </a:t>
            </a: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bg-BG" sz="1600" dirty="0" smtClean="0">
                <a:solidFill>
                  <a:srgbClr val="002060"/>
                </a:solidFill>
              </a:rPr>
              <a:t>Приятелство</a:t>
            </a: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bg-BG" sz="1600" dirty="0" smtClean="0">
                <a:solidFill>
                  <a:srgbClr val="002060"/>
                </a:solidFill>
              </a:rPr>
              <a:t>Почтеност</a:t>
            </a: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bg-BG" sz="1600" dirty="0" smtClean="0">
                <a:solidFill>
                  <a:srgbClr val="002060"/>
                </a:solidFill>
              </a:rPr>
              <a:t>Професионализъм</a:t>
            </a: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bg-BG" sz="1600" dirty="0" smtClean="0">
                <a:solidFill>
                  <a:srgbClr val="002060"/>
                </a:solidFill>
              </a:rPr>
              <a:t>Готовност за служба </a:t>
            </a: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bg-BG" sz="1600" dirty="0" smtClean="0">
                <a:solidFill>
                  <a:srgbClr val="002060"/>
                </a:solidFill>
              </a:rPr>
              <a:t>Уважение към многообразието</a:t>
            </a: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endParaRPr lang="bg-BG" sz="1600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endParaRPr lang="bg-BG" sz="16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endParaRPr lang="bg-BG" sz="1600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endParaRPr lang="bg-BG" sz="16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endParaRPr lang="bg-BG" sz="1600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300"/>
              </a:spcAft>
              <a:buNone/>
              <a:defRPr/>
            </a:pPr>
            <a:endParaRPr lang="en-US" sz="1700" dirty="0">
              <a:ea typeface="+mn-ea"/>
            </a:endParaRPr>
          </a:p>
          <a:p>
            <a:pPr marL="114300" indent="0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None/>
              <a:defRPr/>
            </a:pPr>
            <a:endParaRPr lang="en-US" sz="1700" dirty="0">
              <a:ea typeface="+mn-ea"/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05395"/>
            <a:ext cx="3154314" cy="209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57200"/>
            <a:ext cx="1207294" cy="7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57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68760"/>
            <a:ext cx="7966075" cy="444624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Фокус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върху устойчиви хуманитарни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проекти в служба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на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общността</a:t>
            </a:r>
            <a:r>
              <a:rPr lang="en-US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</a:t>
            </a:r>
            <a:endParaRPr lang="bg-BG" altLang="en-US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bg-BG" altLang="en-US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Промяната</a:t>
            </a: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</a:t>
            </a:r>
            <a:r>
              <a:rPr lang="bg-BG" altLang="en-US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Дали за 25 години всички паметници, часовници и чешми са построени?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srgbClr val="002060"/>
                </a:solidFill>
              </a:rPr>
              <a:t>Правим </a:t>
            </a:r>
            <a:r>
              <a:rPr lang="bg-BG" sz="1600" b="1" dirty="0">
                <a:solidFill>
                  <a:srgbClr val="002060"/>
                </a:solidFill>
              </a:rPr>
              <a:t>разликата</a:t>
            </a:r>
            <a:r>
              <a:rPr lang="bg-BG" sz="1600" dirty="0">
                <a:solidFill>
                  <a:srgbClr val="002060"/>
                </a:solidFill>
              </a:rPr>
              <a:t>: </a:t>
            </a:r>
            <a:r>
              <a:rPr lang="bg-BG" sz="1600" dirty="0" smtClean="0">
                <a:solidFill>
                  <a:srgbClr val="002060"/>
                </a:solidFill>
              </a:rPr>
              <a:t>Проекти </a:t>
            </a:r>
            <a:r>
              <a:rPr lang="bg-BG" sz="1600" dirty="0">
                <a:solidFill>
                  <a:srgbClr val="002060"/>
                </a:solidFill>
              </a:rPr>
              <a:t>за устойчива </a:t>
            </a:r>
            <a:r>
              <a:rPr lang="bg-BG" sz="1600" dirty="0" smtClean="0">
                <a:solidFill>
                  <a:srgbClr val="002060"/>
                </a:solidFill>
              </a:rPr>
              <a:t>промяна, за подобрен живот, за възможност за по-добро бъдеще – с набрани от клуба средства, с дистриктен или глобален грант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altLang="en-US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Приемственост с няколко примера</a:t>
            </a:r>
            <a:r>
              <a:rPr lang="bg-BG" altLang="en-US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</a:t>
            </a:r>
            <a:r>
              <a:rPr lang="bg-BG" sz="1600" dirty="0">
                <a:solidFill>
                  <a:srgbClr val="002060"/>
                </a:solidFill>
              </a:rPr>
              <a:t>РК Бургас – привилегията да си дарил </a:t>
            </a:r>
            <a:r>
              <a:rPr lang="bg-BG" sz="1600" dirty="0" smtClean="0">
                <a:solidFill>
                  <a:srgbClr val="002060"/>
                </a:solidFill>
              </a:rPr>
              <a:t>живот; РК Айтос </a:t>
            </a:r>
            <a:r>
              <a:rPr lang="bg-BG" sz="1600" dirty="0">
                <a:solidFill>
                  <a:srgbClr val="002060"/>
                </a:solidFill>
              </a:rPr>
              <a:t>– стоянки за велосипеди в </a:t>
            </a:r>
            <a:r>
              <a:rPr lang="bg-BG" sz="1600" dirty="0" smtClean="0">
                <a:solidFill>
                  <a:srgbClr val="002060"/>
                </a:solidFill>
              </a:rPr>
              <a:t>училищата; РК Нова </a:t>
            </a:r>
            <a:r>
              <a:rPr lang="bg-BG" sz="1600" dirty="0">
                <a:solidFill>
                  <a:srgbClr val="002060"/>
                </a:solidFill>
              </a:rPr>
              <a:t>Загора – толерантност и решаване на конфликти в училища с деца от различни </a:t>
            </a:r>
            <a:r>
              <a:rPr lang="bg-BG" sz="1600" dirty="0" smtClean="0">
                <a:solidFill>
                  <a:srgbClr val="002060"/>
                </a:solidFill>
              </a:rPr>
              <a:t>етноси; РК Севлиево </a:t>
            </a:r>
            <a:r>
              <a:rPr lang="bg-BG" sz="1600" dirty="0">
                <a:solidFill>
                  <a:srgbClr val="002060"/>
                </a:solidFill>
              </a:rPr>
              <a:t>– 100 дървета – изпревариха призива на ПЕ Райзли </a:t>
            </a:r>
            <a:endParaRPr lang="en-US" sz="16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bg-BG" altLang="en-US" sz="1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en-US" sz="1700" dirty="0">
              <a:solidFill>
                <a:srgbClr val="002060"/>
              </a:solidFill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415925" y="1124744"/>
            <a:ext cx="530352" cy="530352"/>
            <a:chOff x="1905000" y="1447800"/>
            <a:chExt cx="914400" cy="914400"/>
          </a:xfrm>
          <a:solidFill>
            <a:srgbClr val="0098E0"/>
          </a:solidFill>
        </p:grpSpPr>
        <p:sp>
          <p:nvSpPr>
            <p:cNvPr id="5" name="Oval 6"/>
            <p:cNvSpPr/>
            <p:nvPr/>
          </p:nvSpPr>
          <p:spPr>
            <a:xfrm>
              <a:off x="1905000" y="1447800"/>
              <a:ext cx="914400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0" y="1600200"/>
              <a:ext cx="563880" cy="609600"/>
            </a:xfrm>
            <a:prstGeom prst="rect">
              <a:avLst/>
            </a:prstGeom>
            <a:grp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0" r="388" b="16926"/>
          <a:stretch/>
        </p:blipFill>
        <p:spPr>
          <a:xfrm>
            <a:off x="2454036" y="4601787"/>
            <a:ext cx="4616927" cy="2226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57200"/>
            <a:ext cx="1207294" cy="7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07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en-US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Фокус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върху устойчиви хуманитарни проекти в </a:t>
            </a:r>
            <a:r>
              <a:rPr lang="en-US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служба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на </a:t>
            </a: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общността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bg-BG" altLang="en-US" sz="20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bg-BG" sz="1800" b="1" dirty="0">
              <a:solidFill>
                <a:srgbClr val="002060"/>
              </a:solidFill>
              <a:latin typeface="Georgia" panose="02040502050405020303" pitchFamily="18" charset="0"/>
              <a:ea typeface="+mn-ea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bg-BG" sz="1800" b="1" dirty="0" smtClean="0">
              <a:solidFill>
                <a:srgbClr val="002060"/>
              </a:solidFill>
              <a:latin typeface="Georgia" panose="02040502050405020303" pitchFamily="18" charset="0"/>
              <a:ea typeface="+mn-ea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Приемственост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 в традицията за увеличаващи се дарения и подкрепа за нашата фондация. Нови клубове 100% ПХФ;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Промяна: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 </a:t>
            </a:r>
            <a:r>
              <a:rPr lang="bg-BG" sz="1600" dirty="0">
                <a:solidFill>
                  <a:srgbClr val="002060"/>
                </a:solidFill>
                <a:ea typeface="+mn-ea"/>
              </a:rPr>
              <a:t>М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оже ли да няма </a:t>
            </a:r>
            <a:r>
              <a:rPr lang="en-US" sz="1600" dirty="0" smtClean="0">
                <a:solidFill>
                  <a:srgbClr val="002060"/>
                </a:solidFill>
                <a:ea typeface="+mn-ea"/>
              </a:rPr>
              <a:t>Non giving clubs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?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Промяна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: Знания, ресурси и партньорства за повече проекти с глобален грант. Знаете ли че 94% от подадените проекти през 2015/16 са одобрени?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Оптимизъм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 за постигане на разликата: Откъде?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 smtClean="0">
                <a:solidFill>
                  <a:srgbClr val="002060"/>
                </a:solidFill>
                <a:ea typeface="+mn-ea"/>
              </a:rPr>
              <a:t>Сто години Фондация Ротари </a:t>
            </a:r>
            <a:r>
              <a:rPr lang="bg-BG" sz="1600" dirty="0" smtClean="0">
                <a:solidFill>
                  <a:srgbClr val="002060"/>
                </a:solidFill>
                <a:ea typeface="+mn-ea"/>
              </a:rPr>
              <a:t>– време да празнуваме и време да работим.</a:t>
            </a:r>
            <a:endParaRPr lang="en-US" sz="1600" dirty="0">
              <a:solidFill>
                <a:srgbClr val="002060"/>
              </a:solidFill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251520" y="1124744"/>
            <a:ext cx="530352" cy="530352"/>
            <a:chOff x="1905000" y="1447800"/>
            <a:chExt cx="914400" cy="914400"/>
          </a:xfrm>
          <a:solidFill>
            <a:srgbClr val="0098E0"/>
          </a:solidFill>
        </p:grpSpPr>
        <p:sp>
          <p:nvSpPr>
            <p:cNvPr id="5" name="Oval 6"/>
            <p:cNvSpPr/>
            <p:nvPr/>
          </p:nvSpPr>
          <p:spPr>
            <a:xfrm>
              <a:off x="1905000" y="1447800"/>
              <a:ext cx="914400" cy="91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0" y="1600200"/>
              <a:ext cx="563880" cy="609600"/>
            </a:xfrm>
            <a:prstGeom prst="rect">
              <a:avLst/>
            </a:prstGeom>
            <a:grpFill/>
          </p:spPr>
        </p:pic>
      </p:grpSp>
      <p:pic>
        <p:nvPicPr>
          <p:cNvPr id="7" name="Picture 6" descr="C:\Users\nina.miteva\Pictures\TRF100_lockup.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24" y="2204864"/>
            <a:ext cx="4007675" cy="108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63779"/>
            <a:ext cx="1207294" cy="7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37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bg-BG" altLang="en-US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Ефективни </a:t>
            </a:r>
            <a:r>
              <a:rPr lang="bg-BG" alt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връзки с обществеността,  познаване  и положителен публичен имидж  на Ротари</a:t>
            </a:r>
          </a:p>
          <a:p>
            <a:pPr marL="0" indent="0">
              <a:buNone/>
            </a:pPr>
            <a:endParaRPr lang="bg-BG" sz="3200" b="1" dirty="0"/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>
                <a:solidFill>
                  <a:srgbClr val="002060"/>
                </a:solidFill>
              </a:rPr>
              <a:t>Приемственост</a:t>
            </a:r>
            <a:r>
              <a:rPr lang="bg-BG" sz="1600" dirty="0">
                <a:solidFill>
                  <a:srgbClr val="002060"/>
                </a:solidFill>
              </a:rPr>
              <a:t>: Публичност, </a:t>
            </a:r>
            <a:r>
              <a:rPr lang="bg-BG" sz="1600" dirty="0" smtClean="0">
                <a:solidFill>
                  <a:srgbClr val="002060"/>
                </a:solidFill>
              </a:rPr>
              <a:t>партньорства;</a:t>
            </a:r>
            <a:endParaRPr lang="bg-BG" sz="1600" dirty="0">
              <a:solidFill>
                <a:srgbClr val="002060"/>
              </a:solidFill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>
                <a:solidFill>
                  <a:srgbClr val="002060"/>
                </a:solidFill>
              </a:rPr>
              <a:t>Промяната</a:t>
            </a:r>
            <a:r>
              <a:rPr lang="bg-BG" sz="1600" dirty="0">
                <a:solidFill>
                  <a:srgbClr val="002060"/>
                </a:solidFill>
              </a:rPr>
              <a:t>: Нашето присъствие в социалните </a:t>
            </a:r>
            <a:r>
              <a:rPr lang="bg-BG" sz="1600" dirty="0" smtClean="0">
                <a:solidFill>
                  <a:srgbClr val="002060"/>
                </a:solidFill>
              </a:rPr>
              <a:t>мрежи;</a:t>
            </a:r>
            <a:endParaRPr lang="bg-BG" sz="1600" dirty="0">
              <a:solidFill>
                <a:srgbClr val="002060"/>
              </a:solidFill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>
                <a:solidFill>
                  <a:srgbClr val="002060"/>
                </a:solidFill>
              </a:rPr>
              <a:t>Промяната</a:t>
            </a:r>
            <a:r>
              <a:rPr lang="bg-BG" sz="1600" dirty="0">
                <a:solidFill>
                  <a:srgbClr val="002060"/>
                </a:solidFill>
              </a:rPr>
              <a:t>: Нашата комуникация вътре в ротарианската </a:t>
            </a:r>
            <a:r>
              <a:rPr lang="bg-BG" sz="1600" dirty="0" smtClean="0">
                <a:solidFill>
                  <a:srgbClr val="002060"/>
                </a:solidFill>
              </a:rPr>
              <a:t>общност, с общностите в които живеем, с обществото;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bg-BG" sz="1600" b="1" dirty="0" smtClean="0">
                <a:solidFill>
                  <a:srgbClr val="002060"/>
                </a:solidFill>
              </a:rPr>
              <a:t>Промяната</a:t>
            </a:r>
            <a:r>
              <a:rPr lang="bg-BG" sz="1600" dirty="0" smtClean="0">
                <a:solidFill>
                  <a:srgbClr val="002060"/>
                </a:solidFill>
              </a:rPr>
              <a:t>: </a:t>
            </a:r>
            <a:r>
              <a:rPr lang="bg-BG" sz="1600" dirty="0">
                <a:solidFill>
                  <a:srgbClr val="002060"/>
                </a:solidFill>
              </a:rPr>
              <a:t>Н</a:t>
            </a:r>
            <a:r>
              <a:rPr lang="bg-BG" sz="1600" dirty="0" smtClean="0">
                <a:solidFill>
                  <a:srgbClr val="002060"/>
                </a:solidFill>
              </a:rPr>
              <a:t>ашите събития.</a:t>
            </a:r>
            <a:r>
              <a:rPr lang="bg-BG" sz="2400" dirty="0" smtClean="0">
                <a:solidFill>
                  <a:srgbClr val="002060"/>
                </a:solidFill>
              </a:rPr>
              <a:t> </a:t>
            </a:r>
            <a:endParaRPr lang="en-US" sz="1700" dirty="0">
              <a:ea typeface="+mn-ea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1600" dirty="0" smtClean="0">
              <a:ea typeface="+mn-ea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23528" y="1124744"/>
            <a:ext cx="530225" cy="530225"/>
            <a:chOff x="609600" y="1524000"/>
            <a:chExt cx="914400" cy="914400"/>
          </a:xfrm>
        </p:grpSpPr>
        <p:sp>
          <p:nvSpPr>
            <p:cNvPr id="5" name="Oval 9"/>
            <p:cNvSpPr/>
            <p:nvPr/>
          </p:nvSpPr>
          <p:spPr>
            <a:xfrm>
              <a:off x="609600" y="1524000"/>
              <a:ext cx="914400" cy="914400"/>
            </a:xfrm>
            <a:prstGeom prst="ellipse">
              <a:avLst/>
            </a:prstGeom>
            <a:solidFill>
              <a:srgbClr val="0098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7" y="17610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60406"/>
            <a:ext cx="1207294" cy="700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371" y="3857319"/>
            <a:ext cx="2329935" cy="155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43984"/>
            <a:ext cx="2895580" cy="193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503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dirty="0">
                <a:latin typeface="Arial Narrow" panose="020B0606020202030204" pitchFamily="34" charset="0"/>
              </a:rPr>
              <a:t>Новата ротарианска година: Приемственост и промяна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95400"/>
            <a:ext cx="7966075" cy="44196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bg-BG" sz="2400" b="1" dirty="0" smtClean="0">
                <a:solidFill>
                  <a:srgbClr val="002060"/>
                </a:solidFill>
              </a:rPr>
              <a:t>Да направим разликата</a:t>
            </a:r>
            <a:r>
              <a:rPr lang="bg-BG" sz="1600" dirty="0">
                <a:solidFill>
                  <a:srgbClr val="002060"/>
                </a:solidFill>
              </a:rPr>
              <a:t>: </a:t>
            </a:r>
            <a:endParaRPr lang="bg-BG" sz="1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bg-BG" sz="1600" dirty="0" smtClean="0">
                <a:solidFill>
                  <a:srgbClr val="002060"/>
                </a:solidFill>
              </a:rPr>
              <a:t>       -  Какво е </a:t>
            </a:r>
            <a:r>
              <a:rPr lang="bg-BG" sz="1600" dirty="0">
                <a:solidFill>
                  <a:srgbClr val="002060"/>
                </a:solidFill>
              </a:rPr>
              <a:t>Р</a:t>
            </a:r>
            <a:r>
              <a:rPr lang="bg-BG" sz="1600" dirty="0" smtClean="0">
                <a:solidFill>
                  <a:srgbClr val="002060"/>
                </a:solidFill>
              </a:rPr>
              <a:t>отари за всеки от нас?</a:t>
            </a:r>
          </a:p>
          <a:p>
            <a:pPr marL="0" indent="0">
              <a:buNone/>
            </a:pPr>
            <a:r>
              <a:rPr lang="bg-BG" sz="1600" dirty="0" smtClean="0">
                <a:solidFill>
                  <a:srgbClr val="002060"/>
                </a:solidFill>
              </a:rPr>
              <a:t>       -  С </a:t>
            </a:r>
            <a:r>
              <a:rPr lang="bg-BG" sz="1600" dirty="0">
                <a:solidFill>
                  <a:srgbClr val="002060"/>
                </a:solidFill>
              </a:rPr>
              <a:t>какво в работата си като </a:t>
            </a:r>
            <a:r>
              <a:rPr lang="bg-BG" sz="1600" dirty="0" smtClean="0">
                <a:solidFill>
                  <a:srgbClr val="002060"/>
                </a:solidFill>
              </a:rPr>
              <a:t>ротарианци </a:t>
            </a:r>
            <a:r>
              <a:rPr lang="bg-BG" sz="1600" dirty="0">
                <a:solidFill>
                  <a:srgbClr val="002060"/>
                </a:solidFill>
              </a:rPr>
              <a:t>и </a:t>
            </a:r>
            <a:r>
              <a:rPr lang="bg-BG" sz="1600" dirty="0" smtClean="0">
                <a:solidFill>
                  <a:srgbClr val="002060"/>
                </a:solidFill>
              </a:rPr>
              <a:t>лидери </a:t>
            </a:r>
            <a:r>
              <a:rPr lang="bg-BG" sz="1600" dirty="0">
                <a:solidFill>
                  <a:srgbClr val="002060"/>
                </a:solidFill>
              </a:rPr>
              <a:t>се </a:t>
            </a:r>
            <a:r>
              <a:rPr lang="bg-BG" sz="1600" dirty="0" smtClean="0">
                <a:solidFill>
                  <a:srgbClr val="002060"/>
                </a:solidFill>
              </a:rPr>
              <a:t>гордеем?</a:t>
            </a:r>
          </a:p>
          <a:p>
            <a:pPr marL="0" indent="0">
              <a:buNone/>
            </a:pPr>
            <a:r>
              <a:rPr lang="bg-BG" sz="1600" dirty="0">
                <a:solidFill>
                  <a:srgbClr val="002060"/>
                </a:solidFill>
              </a:rPr>
              <a:t> </a:t>
            </a:r>
            <a:r>
              <a:rPr lang="bg-BG" sz="1600" dirty="0" smtClean="0">
                <a:solidFill>
                  <a:srgbClr val="002060"/>
                </a:solidFill>
              </a:rPr>
              <a:t>      -  Какво </a:t>
            </a:r>
            <a:r>
              <a:rPr lang="bg-BG" sz="1600" dirty="0">
                <a:solidFill>
                  <a:srgbClr val="002060"/>
                </a:solidFill>
              </a:rPr>
              <a:t>ще променим в себе си</a:t>
            </a:r>
            <a:r>
              <a:rPr lang="bg-BG" sz="1600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r>
              <a:rPr lang="bg-BG" sz="1600" dirty="0">
                <a:solidFill>
                  <a:srgbClr val="002060"/>
                </a:solidFill>
              </a:rPr>
              <a:t> </a:t>
            </a:r>
            <a:r>
              <a:rPr lang="bg-BG" sz="1600" dirty="0" smtClean="0">
                <a:solidFill>
                  <a:srgbClr val="002060"/>
                </a:solidFill>
              </a:rPr>
              <a:t>      -  </a:t>
            </a:r>
            <a:r>
              <a:rPr lang="bg-BG" sz="1600" dirty="0">
                <a:solidFill>
                  <a:srgbClr val="002060"/>
                </a:solidFill>
              </a:rPr>
              <a:t>Щ</a:t>
            </a:r>
            <a:r>
              <a:rPr lang="bg-BG" sz="1600" dirty="0" smtClean="0">
                <a:solidFill>
                  <a:srgbClr val="002060"/>
                </a:solidFill>
              </a:rPr>
              <a:t>е бъдем ли наистина част от успеха на екипа, така че заедно  в идващата </a:t>
            </a:r>
          </a:p>
          <a:p>
            <a:pPr marL="0" indent="0">
              <a:buNone/>
            </a:pPr>
            <a:r>
              <a:rPr lang="bg-BG" sz="1600" dirty="0">
                <a:solidFill>
                  <a:srgbClr val="002060"/>
                </a:solidFill>
              </a:rPr>
              <a:t> </a:t>
            </a:r>
            <a:r>
              <a:rPr lang="bg-BG" sz="1600" dirty="0" smtClean="0">
                <a:solidFill>
                  <a:srgbClr val="002060"/>
                </a:solidFill>
              </a:rPr>
              <a:t>    ротарианска година да направим разликата?</a:t>
            </a:r>
          </a:p>
          <a:p>
            <a:pPr marL="0" indent="0">
              <a:buNone/>
            </a:pPr>
            <a:endParaRPr lang="en-US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bg-BG" sz="1600" dirty="0" smtClean="0">
                <a:solidFill>
                  <a:srgbClr val="002060"/>
                </a:solidFill>
              </a:rPr>
              <a:t>     Лидерството </a:t>
            </a:r>
            <a:r>
              <a:rPr lang="bg-BG" sz="1600" dirty="0">
                <a:solidFill>
                  <a:srgbClr val="002060"/>
                </a:solidFill>
              </a:rPr>
              <a:t>не е позиция, нито титла. Лидерството е </a:t>
            </a:r>
            <a:r>
              <a:rPr lang="bg-BG" sz="1600" b="1" dirty="0">
                <a:solidFill>
                  <a:srgbClr val="002060"/>
                </a:solidFill>
              </a:rPr>
              <a:t>ДЕЙСТВИЕ</a:t>
            </a:r>
            <a:r>
              <a:rPr lang="bg-BG" sz="1600" dirty="0">
                <a:solidFill>
                  <a:srgbClr val="002060"/>
                </a:solidFill>
              </a:rPr>
              <a:t> и </a:t>
            </a:r>
            <a:r>
              <a:rPr lang="bg-BG" sz="1600" b="1" dirty="0">
                <a:solidFill>
                  <a:srgbClr val="002060"/>
                </a:solidFill>
              </a:rPr>
              <a:t>ПРИМЕР</a:t>
            </a:r>
            <a:r>
              <a:rPr lang="bg-BG" sz="1600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en-US" sz="1600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bg-BG" sz="1600" dirty="0" smtClean="0">
                <a:solidFill>
                  <a:srgbClr val="002060"/>
                </a:solidFill>
                <a:ea typeface="+mn-ea"/>
              </a:rPr>
              <a:t>  </a:t>
            </a:r>
            <a:endParaRPr lang="en-US" sz="1600" dirty="0" smtClean="0">
              <a:solidFill>
                <a:srgbClr val="002060"/>
              </a:solidFill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06" y="491918"/>
            <a:ext cx="1207294" cy="70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05064"/>
            <a:ext cx="4253458" cy="217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design_light_Rotary_BG</Template>
  <TotalTime>246</TotalTime>
  <Words>494</Words>
  <Application>Microsoft Office PowerPoint</Application>
  <PresentationFormat>On-screen Show (4:3)</PresentationFormat>
  <Paragraphs>102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Communications_white</vt:lpstr>
      <vt:lpstr>Custom Design</vt:lpstr>
      <vt:lpstr>2_Custom Design</vt:lpstr>
      <vt:lpstr>3_Custom Design</vt:lpstr>
      <vt:lpstr>PowerPoint Presentation</vt:lpstr>
      <vt:lpstr>Новата ротарианска година: Приемственост и промяна</vt:lpstr>
      <vt:lpstr>Новата ротарианска година: Приемственост и промяна</vt:lpstr>
      <vt:lpstr>Новата ротарианска година: Приемственост и промяна</vt:lpstr>
      <vt:lpstr>Новата ротарианска година: Приемственост и промяна</vt:lpstr>
      <vt:lpstr>Новата ротарианска година: Приемственост и промяна</vt:lpstr>
      <vt:lpstr>Новата ротарианска година: Приемственост и промяна</vt:lpstr>
      <vt:lpstr>Новата ротарианска година: Приемственост и промяна</vt:lpstr>
      <vt:lpstr>Новата ротарианска година: Приемственост и промяна</vt:lpstr>
      <vt:lpstr>Новата ротарианска година: Приемственост и промяна</vt:lpstr>
    </vt:vector>
  </TitlesOfParts>
  <Company>Rotary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nina.miteva</dc:creator>
  <cp:lastModifiedBy>Tanya</cp:lastModifiedBy>
  <cp:revision>28</cp:revision>
  <cp:lastPrinted>2013-04-11T19:55:04Z</cp:lastPrinted>
  <dcterms:created xsi:type="dcterms:W3CDTF">2017-02-20T16:11:24Z</dcterms:created>
  <dcterms:modified xsi:type="dcterms:W3CDTF">2017-02-25T05:12:18Z</dcterms:modified>
</cp:coreProperties>
</file>