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  <p:sldMasterId id="2147483936" r:id="rId4"/>
  </p:sldMasterIdLst>
  <p:notesMasterIdLst>
    <p:notesMasterId r:id="rId18"/>
  </p:notesMasterIdLst>
  <p:handoutMasterIdLst>
    <p:handoutMasterId r:id="rId19"/>
  </p:handoutMasterIdLst>
  <p:sldIdLst>
    <p:sldId id="361" r:id="rId5"/>
    <p:sldId id="362" r:id="rId6"/>
    <p:sldId id="377" r:id="rId7"/>
    <p:sldId id="372" r:id="rId8"/>
    <p:sldId id="373" r:id="rId9"/>
    <p:sldId id="374" r:id="rId10"/>
    <p:sldId id="375" r:id="rId11"/>
    <p:sldId id="338" r:id="rId12"/>
    <p:sldId id="363" r:id="rId13"/>
    <p:sldId id="364" r:id="rId14"/>
    <p:sldId id="365" r:id="rId15"/>
    <p:sldId id="366" r:id="rId16"/>
    <p:sldId id="367" r:id="rId17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119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119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A6767907-14FD-4794-BA77-0917B557C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11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119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942" y="3330419"/>
            <a:ext cx="6816518" cy="31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119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31505E7B-7EED-404C-A820-79D97965E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453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24781136-703B-4FBE-A238-4F5085BB1BF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693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86C3C7CD-E5D6-4BB8-936B-07B104ACAAE6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6916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1B744BB5-983F-4B0C-897D-D0DF48176E6C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7464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BD7521C1-C5FD-4F99-B37D-7DF95D9954D7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5447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77605935-0BE4-46FC-83E5-39C360C01DA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251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BA54FE96-739B-41B8-A2D0-F20BE940E4D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329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19EF8D77-08F7-49EA-9173-08006319E601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747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C5E42352-7615-4D3F-B23D-302E2C07436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523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1BDEC4A6-66B9-4555-B7F1-AF493A19A9FE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298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6688B54E-EBB8-4908-B408-72D21BA53E65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393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4B6BE8DA-A123-4671-BCFA-4B348A40276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26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FD163FC2-3DDB-4960-B4A4-A22F30065207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862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445E1318-B9DD-4124-B6F8-B715ECAD1E0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673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667000" y="533400"/>
            <a:ext cx="2695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7</a:t>
            </a: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endParaRPr lang="ru-RU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Ян Райзли</a:t>
            </a:r>
            <a:endParaRPr lang="ru-RU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ДГ: Емил Коцев</a:t>
            </a: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3550"/>
            <a:ext cx="23812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8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1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7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7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1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3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4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15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070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473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39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638425" y="533400"/>
            <a:ext cx="2695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7</a:t>
            </a: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endParaRPr lang="ru-RU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Ян Райзли</a:t>
            </a:r>
            <a:endParaRPr lang="ru-RU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ДГ: Емил Коцев</a:t>
            </a: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3550"/>
            <a:ext cx="23812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1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79223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1992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7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4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87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06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37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3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82"/>
          <a:stretch>
            <a:fillRect/>
          </a:stretch>
        </p:blipFill>
        <p:spPr bwMode="auto">
          <a:xfrm>
            <a:off x="6858000" y="469900"/>
            <a:ext cx="1708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23812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338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71563"/>
            <a:ext cx="2381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34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714625" y="601663"/>
            <a:ext cx="2695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7</a:t>
            </a: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endParaRPr lang="ru-RU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Ян Райзли</a:t>
            </a:r>
            <a:endParaRPr lang="ru-RU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ДГ: Емил Коцев</a:t>
            </a: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3550"/>
            <a:ext cx="23812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08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703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832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00325"/>
            <a:ext cx="3703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965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3429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805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82"/>
          <a:stretch>
            <a:fillRect/>
          </a:stretch>
        </p:blipFill>
        <p:spPr bwMode="auto">
          <a:xfrm>
            <a:off x="6651625" y="469900"/>
            <a:ext cx="1708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9750"/>
            <a:ext cx="17716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8822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746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976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83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3550"/>
            <a:ext cx="23812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714625" y="601663"/>
            <a:ext cx="2695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7</a:t>
            </a: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endParaRPr lang="ru-RU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Ян Райзли</a:t>
            </a:r>
            <a:endParaRPr lang="ru-RU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ДГ: Емил Коцев</a:t>
            </a: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6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714625" y="601663"/>
            <a:ext cx="2695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7</a:t>
            </a: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endParaRPr lang="ru-RU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Ян Райзли</a:t>
            </a:r>
            <a:endParaRPr lang="ru-RU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ДГ: Емил Коцев</a:t>
            </a: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3550"/>
            <a:ext cx="23812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2714625" y="601663"/>
            <a:ext cx="2695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7</a:t>
            </a: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endParaRPr lang="ru-RU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Ян Райзли</a:t>
            </a:r>
            <a:endParaRPr lang="ru-RU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ДГ: Емил Коцев</a:t>
            </a:r>
          </a:p>
          <a:p>
            <a:pPr eaLnBrk="1" hangingPunct="1">
              <a:defRPr/>
            </a:pPr>
            <a:r>
              <a:rPr lang="ru-RU" altLang="en-US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3550"/>
            <a:ext cx="23812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78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6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8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8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EF018BDF-6E4D-4E56-A5C4-CD9769ABA399}" type="slidenum">
              <a:rPr lang="en-US" alt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 smtClean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  <p:sldLayoutId id="2147484703" r:id="rId6"/>
    <p:sldLayoutId id="2147484704" r:id="rId7"/>
    <p:sldLayoutId id="2147484705" r:id="rId8"/>
    <p:sldLayoutId id="2147484706" r:id="rId9"/>
    <p:sldLayoutId id="2147484707" r:id="rId10"/>
    <p:sldLayoutId id="2147484708" r:id="rId11"/>
    <p:sldLayoutId id="2147484709" r:id="rId12"/>
    <p:sldLayoutId id="2147484710" r:id="rId13"/>
    <p:sldLayoutId id="2147484725" r:id="rId14"/>
    <p:sldLayoutId id="2147484726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09888583-7A57-4065-9DCC-2BAD3EB66D4B}" type="slidenum">
              <a:rPr lang="en-US" alt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 smtClean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11" r:id="rId7"/>
    <p:sldLayoutId id="2147484712" r:id="rId8"/>
    <p:sldLayoutId id="2147484713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47" name="Rectangle 10"/>
          <p:cNvSpPr txBox="1">
            <a:spLocks noChangeArrowheads="1"/>
          </p:cNvSpPr>
          <p:nvPr/>
        </p:nvSpPr>
        <p:spPr bwMode="auto">
          <a:xfrm>
            <a:off x="457200" y="3429000"/>
            <a:ext cx="685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sz="3200" dirty="0">
                <a:solidFill>
                  <a:schemeClr val="bg1"/>
                </a:solidFill>
                <a:latin typeface="Arial Narrow Bold" panose="020B0706020202030204" pitchFamily="34" charset="0"/>
              </a:rPr>
              <a:t>SWOT</a:t>
            </a:r>
            <a:r>
              <a:rPr lang="bg-BG" altLang="en-US" sz="3200" dirty="0">
                <a:solidFill>
                  <a:schemeClr val="bg1"/>
                </a:solidFill>
                <a:latin typeface="Arial Narrow Bold" panose="020B0706020202030204" pitchFamily="34" charset="0"/>
              </a:rPr>
              <a:t> анализ. Целеполагане и </a:t>
            </a:r>
            <a:r>
              <a:rPr lang="bg-BG" altLang="en-US" sz="3200" dirty="0" smtClean="0">
                <a:solidFill>
                  <a:schemeClr val="bg1"/>
                </a:solidFill>
                <a:latin typeface="Arial Narrow Bold" panose="020B0706020202030204" pitchFamily="34" charset="0"/>
              </a:rPr>
              <a:t>планиране.</a:t>
            </a:r>
            <a:endParaRPr lang="en-US" altLang="en-US" sz="3200" dirty="0">
              <a:solidFill>
                <a:schemeClr val="bg1"/>
              </a:solidFill>
              <a:latin typeface="Arial Narrow Bold" panose="020B0706020202030204" pitchFamily="34" charset="0"/>
            </a:endParaRPr>
          </a:p>
          <a:p>
            <a:pPr eaLnBrk="1" hangingPunct="1"/>
            <a:endParaRPr lang="en-US" altLang="en-US" sz="20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bg-BG" altLang="en-US" sz="2000" dirty="0">
                <a:solidFill>
                  <a:srgbClr val="01B4E7"/>
                </a:solidFill>
                <a:latin typeface="Georgia" panose="02040502050405020303" pitchFamily="18" charset="0"/>
              </a:rPr>
              <a:t>ПДГ Нина Митева</a:t>
            </a:r>
            <a:endParaRPr lang="en-US" altLang="en-US" sz="20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bg-BG" altLang="en-US" sz="2000" dirty="0">
                <a:solidFill>
                  <a:srgbClr val="01B4E7"/>
                </a:solidFill>
                <a:latin typeface="Georgia" panose="02040502050405020303" pitchFamily="18" charset="0"/>
              </a:rPr>
              <a:t>25.02.2017</a:t>
            </a:r>
            <a:endParaRPr lang="en-US" altLang="en-US" sz="2000" dirty="0">
              <a:solidFill>
                <a:srgbClr val="01B4E7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 Narrow" panose="020B0606020202030204" pitchFamily="34" charset="0"/>
              </a:rPr>
              <a:t>SWOT</a:t>
            </a:r>
            <a:r>
              <a:rPr lang="bg-BG" altLang="en-US" smtClean="0">
                <a:latin typeface="Arial Narrow" panose="020B0606020202030204" pitchFamily="34" charset="0"/>
              </a:rPr>
              <a:t> анализ. Целеполагане и планиране.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bg-BG" sz="1600" b="1" dirty="0" smtClean="0">
                <a:solidFill>
                  <a:srgbClr val="002060"/>
                </a:solidFill>
                <a:ea typeface="+mn-ea"/>
              </a:rPr>
              <a:t>Външни възможности за успеха на един клуб: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endParaRPr lang="bg-BG" sz="1600" b="1" dirty="0" smtClean="0">
              <a:solidFill>
                <a:srgbClr val="002060"/>
              </a:solidFill>
              <a:ea typeface="+mn-ea"/>
            </a:endParaRP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Подобрен бизнес климат, нови инвестиции в регионите (</a:t>
            </a:r>
            <a:r>
              <a:rPr lang="bg-BG" sz="1600" dirty="0">
                <a:solidFill>
                  <a:srgbClr val="002060"/>
                </a:solidFill>
                <a:ea typeface="+mn-ea"/>
              </a:rPr>
              <a:t>С</a:t>
            </a:r>
            <a:r>
              <a:rPr lang="bg-BG" sz="1600" dirty="0" smtClean="0">
                <a:solidFill>
                  <a:srgbClr val="002060"/>
                </a:solidFill>
                <a:ea typeface="+mn-ea"/>
              </a:rPr>
              <a:t>ливен, Пловдив, </a:t>
            </a:r>
            <a:r>
              <a:rPr lang="bg-BG" sz="1600" dirty="0" smtClean="0">
                <a:solidFill>
                  <a:srgbClr val="002060"/>
                </a:solidFill>
                <a:ea typeface="+mn-ea"/>
              </a:rPr>
              <a:t>Ботевград …);</a:t>
            </a:r>
            <a:endParaRPr lang="bg-BG" sz="1600" dirty="0" smtClean="0">
              <a:solidFill>
                <a:srgbClr val="002060"/>
              </a:solidFill>
              <a:ea typeface="+mn-ea"/>
            </a:endParaRP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Ресурси на Ротари Интернешънъл и дистрикта, добри практики и опит;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Привличане на финансиране от Фондация </a:t>
            </a:r>
            <a:r>
              <a:rPr lang="bg-BG" sz="1600" dirty="0">
                <a:solidFill>
                  <a:srgbClr val="002060"/>
                </a:solidFill>
                <a:ea typeface="+mn-ea"/>
              </a:rPr>
              <a:t>Р</a:t>
            </a:r>
            <a:r>
              <a:rPr lang="bg-BG" sz="1600" dirty="0" smtClean="0">
                <a:solidFill>
                  <a:srgbClr val="002060"/>
                </a:solidFill>
                <a:ea typeface="+mn-ea"/>
              </a:rPr>
              <a:t>отари за значими проекти;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3.    Местни институции и организации, които са отворени за партньорство, подкрепа и събития;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 startAt="4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Партньорства с НПО и доброволчески мрежи (</a:t>
            </a:r>
            <a:r>
              <a:rPr lang="en-US" sz="1600" dirty="0" smtClean="0">
                <a:solidFill>
                  <a:srgbClr val="002060"/>
                </a:solidFill>
                <a:ea typeface="+mn-ea"/>
              </a:rPr>
              <a:t>TimeHeroes.org, beactive.bg</a:t>
            </a:r>
            <a:r>
              <a:rPr lang="bg-BG" sz="1600" dirty="0" smtClean="0">
                <a:solidFill>
                  <a:srgbClr val="002060"/>
                </a:solidFill>
                <a:ea typeface="+mn-ea"/>
              </a:rPr>
              <a:t>);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 startAt="4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Разширяване на потенциала </a:t>
            </a:r>
            <a:r>
              <a:rPr lang="bg-BG" sz="1600" dirty="0" smtClean="0">
                <a:solidFill>
                  <a:srgbClr val="002060"/>
                </a:solidFill>
                <a:ea typeface="+mn-ea"/>
              </a:rPr>
              <a:t>за успешна работа на клуба с </a:t>
            </a:r>
            <a:r>
              <a:rPr lang="bg-BG" sz="1600" dirty="0" smtClean="0">
                <a:solidFill>
                  <a:srgbClr val="002060"/>
                </a:solidFill>
                <a:ea typeface="+mn-ea"/>
              </a:rPr>
              <a:t>привличане на хора от близки общности – сателитен клуб;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 startAt="4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………………………………..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 startAt="4"/>
              <a:defRPr/>
            </a:pPr>
            <a:endParaRPr lang="en-US" sz="1600" dirty="0" smtClean="0">
              <a:solidFill>
                <a:srgbClr val="00206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72440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 Narrow" panose="020B0606020202030204" pitchFamily="34" charset="0"/>
              </a:rPr>
              <a:t>SWOT</a:t>
            </a:r>
            <a:r>
              <a:rPr lang="bg-BG" altLang="en-US" smtClean="0">
                <a:latin typeface="Arial Narrow" panose="020B0606020202030204" pitchFamily="34" charset="0"/>
              </a:rPr>
              <a:t> анализ. Целеполагане и планиране.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bg-BG" sz="1600" b="1" dirty="0" smtClean="0">
                <a:solidFill>
                  <a:srgbClr val="002060"/>
                </a:solidFill>
                <a:ea typeface="+mn-ea"/>
              </a:rPr>
              <a:t>Възможни заплахи за работата на един клуб: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Демографски проблеми в общността – застаряване, емиграция;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Доминиращ еднотипен профил на бизнеса; 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Сегмент от трайно безработни хора като значима част от населението;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Конкурентни организации, които привличат подходящите потенциални членове;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Младежки организации ( Младежки общински парламент, Младежки общински съвет и др.) които превземат младежките ни програми;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………………………………………………………………………………………………………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endParaRPr lang="en-US" sz="1600" dirty="0">
              <a:solidFill>
                <a:srgbClr val="002060"/>
              </a:solidFill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solidFill>
                <a:srgbClr val="002060"/>
              </a:solidFill>
              <a:ea typeface="+mn-ea"/>
            </a:endParaRPr>
          </a:p>
        </p:txBody>
      </p:sp>
      <p:pic>
        <p:nvPicPr>
          <p:cNvPr id="522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 Narrow" panose="020B0606020202030204" pitchFamily="34" charset="0"/>
              </a:rPr>
              <a:t>SWOT</a:t>
            </a:r>
            <a:r>
              <a:rPr lang="bg-BG" altLang="en-US" smtClean="0">
                <a:latin typeface="Arial Narrow" panose="020B0606020202030204" pitchFamily="34" charset="0"/>
              </a:rPr>
              <a:t> анализ. Целеполагане и планиране.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bg-BG" sz="1600" b="1" dirty="0" smtClean="0">
                <a:solidFill>
                  <a:srgbClr val="002060"/>
                </a:solidFill>
                <a:ea typeface="+mn-ea"/>
              </a:rPr>
              <a:t>Какво постигаме с този анализ?</a:t>
            </a:r>
            <a:endParaRPr lang="en-US" sz="1600" b="1" u="sng" dirty="0" smtClean="0">
              <a:solidFill>
                <a:srgbClr val="002060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bg-BG" sz="1700" dirty="0" smtClean="0">
                <a:solidFill>
                  <a:srgbClr val="002060"/>
                </a:solidFill>
                <a:ea typeface="+mn-ea"/>
              </a:rPr>
              <a:t>Помощ на клубовете за формулиране на стратегия – цели и план за постигането им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bg-BG" sz="1700" dirty="0" smtClean="0">
                <a:solidFill>
                  <a:srgbClr val="002060"/>
                </a:solidFill>
                <a:ea typeface="+mn-ea"/>
              </a:rPr>
              <a:t>Укрепване и надграждане на силните страни;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bg-BG" sz="1700" dirty="0" smtClean="0">
                <a:solidFill>
                  <a:srgbClr val="002060"/>
                </a:solidFill>
                <a:ea typeface="+mn-ea"/>
              </a:rPr>
              <a:t>Решаване на проблемите и слабостите;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bg-BG" sz="1700" dirty="0" smtClean="0">
                <a:solidFill>
                  <a:srgbClr val="002060"/>
                </a:solidFill>
                <a:ea typeface="+mn-ea"/>
              </a:rPr>
              <a:t>Откриване и използване на възможностите;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bg-BG" sz="1700" dirty="0" smtClean="0">
                <a:solidFill>
                  <a:srgbClr val="002060"/>
                </a:solidFill>
                <a:ea typeface="+mn-ea"/>
              </a:rPr>
              <a:t>Идентифициране и избягване на заплахите;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bg-BG" sz="1700" dirty="0" smtClean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bg-BG" sz="1700" dirty="0" smtClean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bg-BG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  <p:pic>
        <p:nvPicPr>
          <p:cNvPr id="542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8"/>
          <a:stretch>
            <a:fillRect/>
          </a:stretch>
        </p:blipFill>
        <p:spPr bwMode="auto">
          <a:xfrm>
            <a:off x="5867400" y="1981200"/>
            <a:ext cx="2743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 Narrow" panose="020B0606020202030204" pitchFamily="34" charset="0"/>
              </a:rPr>
              <a:t>SWOT</a:t>
            </a:r>
            <a:r>
              <a:rPr lang="bg-BG" altLang="en-US" smtClean="0">
                <a:latin typeface="Arial Narrow" panose="020B0606020202030204" pitchFamily="34" charset="0"/>
              </a:rPr>
              <a:t> анализ. Целеполагане и планиране.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bg-BG" sz="1600" b="1" dirty="0" smtClean="0">
                <a:solidFill>
                  <a:srgbClr val="002060"/>
                </a:solidFill>
                <a:ea typeface="+mn-ea"/>
              </a:rPr>
              <a:t>Нека опитаме! </a:t>
            </a:r>
          </a:p>
          <a:p>
            <a:pPr marL="0" indent="0" eaLnBrk="1" fontAlgn="auto" hangingPunct="1"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След припомнянето на теорията, </a:t>
            </a:r>
            <a:r>
              <a:rPr lang="bg-BG" sz="1600" dirty="0">
                <a:solidFill>
                  <a:srgbClr val="002060"/>
                </a:solidFill>
              </a:rPr>
              <a:t>с</a:t>
            </a:r>
            <a:r>
              <a:rPr lang="bg-BG" sz="1600" dirty="0" smtClean="0">
                <a:solidFill>
                  <a:srgbClr val="002060"/>
                </a:solidFill>
              </a:rPr>
              <a:t> </a:t>
            </a:r>
            <a:r>
              <a:rPr lang="bg-BG" sz="1600" dirty="0">
                <a:solidFill>
                  <a:srgbClr val="002060"/>
                </a:solidFill>
              </a:rPr>
              <a:t>помощта на ПДГ Валентин </a:t>
            </a:r>
            <a:r>
              <a:rPr lang="bg-BG" sz="1600" dirty="0" smtClean="0">
                <a:solidFill>
                  <a:srgbClr val="002060"/>
                </a:solidFill>
              </a:rPr>
              <a:t>Стоянов, ще работим в три групи за </a:t>
            </a:r>
            <a:r>
              <a:rPr lang="en-US" sz="1600" dirty="0" smtClean="0">
                <a:solidFill>
                  <a:srgbClr val="002060"/>
                </a:solidFill>
              </a:rPr>
              <a:t>SWOT </a:t>
            </a:r>
            <a:r>
              <a:rPr lang="bg-BG" sz="1600" dirty="0" smtClean="0">
                <a:solidFill>
                  <a:srgbClr val="002060"/>
                </a:solidFill>
              </a:rPr>
              <a:t>анализ, определяне на основни цели за идващата ротарианска година и план за постигането им в един Ротари клуб, избран измежду вашите или създаден като пример от вас.</a:t>
            </a:r>
          </a:p>
          <a:p>
            <a:pPr marL="0" indent="0" eaLnBrk="1" fontAlgn="auto" hangingPunct="1"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bg-BG" sz="1600" dirty="0" smtClean="0">
                <a:solidFill>
                  <a:srgbClr val="002060"/>
                </a:solidFill>
              </a:rPr>
              <a:t>Разполагате с таблица за вписване на формулираните от вас елементи на анализа, целите и основните действия за постигането им. Съдържанието на слайдовете е разпечатано за ваше улеснение. </a:t>
            </a:r>
            <a:endParaRPr lang="bg-BG" sz="1600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bg-BG" sz="1600" b="1" dirty="0" smtClean="0">
                <a:solidFill>
                  <a:srgbClr val="002060"/>
                </a:solidFill>
                <a:ea typeface="+mn-ea"/>
              </a:rPr>
              <a:t>Групите са както следва: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bg-BG" sz="1600" b="1" dirty="0" smtClean="0">
                <a:solidFill>
                  <a:srgbClr val="002060"/>
                </a:solidFill>
                <a:ea typeface="+mn-ea"/>
              </a:rPr>
              <a:t>1.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FF0000"/>
                </a:solidFill>
              </a:rPr>
              <a:t>Красимир Немигенчев, Георги Горанов, Спас Попов, Динко Атанасов, Любомир Господинов, Слави </a:t>
            </a:r>
            <a:r>
              <a:rPr lang="ru-RU" sz="1600" dirty="0" smtClean="0">
                <a:solidFill>
                  <a:srgbClr val="FF0000"/>
                </a:solidFill>
              </a:rPr>
              <a:t>Сербезов</a:t>
            </a:r>
            <a:endParaRPr lang="bg-BG" sz="1600" b="1" dirty="0" smtClean="0">
              <a:solidFill>
                <a:srgbClr val="FF0000"/>
              </a:solidFill>
              <a:ea typeface="+mn-ea"/>
            </a:endParaRP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bg-BG" sz="1600" b="1" dirty="0" smtClean="0">
                <a:solidFill>
                  <a:srgbClr val="002060"/>
                </a:solidFill>
                <a:ea typeface="+mn-ea"/>
              </a:rPr>
              <a:t>2.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00B050"/>
                </a:solidFill>
              </a:rPr>
              <a:t>Константин Янакиев, Райка Арабаджиева, Пламен Маринов, Пламен Цветков, Антон Томчев, Веселин Павлов</a:t>
            </a:r>
            <a:endParaRPr lang="bg-BG" sz="1600" b="1" dirty="0" smtClean="0">
              <a:solidFill>
                <a:srgbClr val="00B050"/>
              </a:solidFill>
              <a:ea typeface="+mn-ea"/>
            </a:endParaRP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bg-BG" sz="1600" b="1" dirty="0" smtClean="0">
                <a:solidFill>
                  <a:srgbClr val="002060"/>
                </a:solidFill>
                <a:ea typeface="+mn-ea"/>
              </a:rPr>
              <a:t>3.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Иван Иванов, Евгени Макавеев,Славчо Лачинов, Недялка Росенова, Кольо Йорджев, Росен Костов </a:t>
            </a:r>
            <a:endParaRPr lang="bg-BG" sz="1600" b="1" dirty="0" smtClean="0">
              <a:solidFill>
                <a:schemeClr val="tx2">
                  <a:lumMod val="60000"/>
                  <a:lumOff val="40000"/>
                </a:schemeClr>
              </a:solidFill>
              <a:ea typeface="+mn-ea"/>
            </a:endParaRP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bg-BG" sz="1600" b="1" dirty="0">
                <a:solidFill>
                  <a:srgbClr val="002060"/>
                </a:solidFill>
                <a:ea typeface="+mn-ea"/>
              </a:rPr>
              <a:t> </a:t>
            </a:r>
            <a:r>
              <a:rPr lang="bg-BG" sz="1600" dirty="0" smtClean="0">
                <a:solidFill>
                  <a:srgbClr val="002060"/>
                </a:solidFill>
                <a:ea typeface="+mn-ea"/>
              </a:rPr>
              <a:t>Приятна работа! От бизнес практиката е доказано, че ползването на </a:t>
            </a:r>
            <a:r>
              <a:rPr lang="en-US" sz="1600" dirty="0">
                <a:solidFill>
                  <a:srgbClr val="002060"/>
                </a:solidFill>
              </a:rPr>
              <a:t>SWOT </a:t>
            </a:r>
            <a:r>
              <a:rPr lang="bg-BG" sz="1600" dirty="0" smtClean="0">
                <a:solidFill>
                  <a:srgbClr val="002060"/>
                </a:solidFill>
              </a:rPr>
              <a:t>анализ е възможност за успешна работа на всеки един екип в атмосфера на приятелство и креативност. В Ротари – още повече!</a:t>
            </a:r>
            <a:endParaRPr lang="bg-BG" sz="1600" dirty="0" smtClean="0">
              <a:solidFill>
                <a:srgbClr val="002060"/>
              </a:solidFill>
              <a:ea typeface="+mn-ea"/>
            </a:endParaRP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endParaRPr lang="bg-BG" sz="1600" b="1" dirty="0" smtClean="0">
              <a:solidFill>
                <a:schemeClr val="accent1"/>
              </a:solidFill>
              <a:ea typeface="+mn-ea"/>
            </a:endParaRP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endParaRPr lang="en-US" sz="1600" b="1" u="sng" dirty="0" smtClean="0">
              <a:solidFill>
                <a:schemeClr val="accent1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 Narrow" panose="020B0606020202030204" pitchFamily="34" charset="0"/>
              </a:rPr>
              <a:t>SWOT</a:t>
            </a:r>
            <a:r>
              <a:rPr lang="bg-BG" altLang="en-US" smtClean="0">
                <a:latin typeface="Arial Narrow" panose="020B0606020202030204" pitchFamily="34" charset="0"/>
              </a:rPr>
              <a:t> анализ. Целеполагане и планиране.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bg-BG" altLang="en-US" sz="2000" b="1" smtClean="0">
                <a:solidFill>
                  <a:srgbClr val="002060"/>
                </a:solidFill>
                <a:latin typeface="Georgia" panose="02040502050405020303" pitchFamily="18" charset="0"/>
              </a:rPr>
              <a:t>Цел: АДГ и дистриктните комитети активно да подпомогнат клубовете в планирането на тяхната работа за 2017-18 година</a:t>
            </a:r>
            <a:endParaRPr lang="en-US" altLang="en-US" sz="2000" b="1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5844" name="Content Placeholder 2"/>
          <p:cNvSpPr txBox="1">
            <a:spLocks/>
          </p:cNvSpPr>
          <p:nvPr/>
        </p:nvSpPr>
        <p:spPr bwMode="auto">
          <a:xfrm>
            <a:off x="457200" y="2209800"/>
            <a:ext cx="815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bg-BG" altLang="en-US" sz="1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bg-BG" altLang="en-US" sz="1400" b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Планират ли клубовете работата си през годината и за период напред?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Познават ли клубовете стратегическите цели на Ротари Интернешънъл и нашия дистрикт за период с рамка следващите три години?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Ротари клуб Централ;</a:t>
            </a:r>
            <a:endParaRPr lang="en-US" altLang="en-US" sz="16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962400"/>
            <a:ext cx="4210050" cy="219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 Narrow" panose="020B0606020202030204" pitchFamily="34" charset="0"/>
              </a:rPr>
              <a:t>SWOT</a:t>
            </a:r>
            <a:r>
              <a:rPr lang="bg-BG" altLang="en-US" smtClean="0">
                <a:latin typeface="Arial Narrow" panose="020B0606020202030204" pitchFamily="34" charset="0"/>
              </a:rPr>
              <a:t> анализ. Целеполагане и планиране.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bg-BG" altLang="en-US" sz="2000" b="1" smtClean="0">
                <a:solidFill>
                  <a:srgbClr val="002060"/>
                </a:solidFill>
                <a:latin typeface="Georgia" panose="02040502050405020303" pitchFamily="18" charset="0"/>
              </a:rPr>
              <a:t>Цел: АДГ и дистриктните комитети активно да подпомогнат клубовете в планирането на тяхната работа за 2017-18 година</a:t>
            </a:r>
            <a:endParaRPr lang="en-US" altLang="en-US" sz="2000" b="1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5844" name="Content Placeholder 2"/>
          <p:cNvSpPr txBox="1">
            <a:spLocks/>
          </p:cNvSpPr>
          <p:nvPr/>
        </p:nvSpPr>
        <p:spPr bwMode="auto">
          <a:xfrm>
            <a:off x="457200" y="2209800"/>
            <a:ext cx="815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bg-BG" altLang="en-US" sz="1400" b="1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bg-BG" altLang="en-US" sz="1600">
                <a:solidFill>
                  <a:srgbClr val="002060"/>
                </a:solidFill>
                <a:latin typeface="Georgia" panose="02040502050405020303" pitchFamily="18" charset="0"/>
              </a:rPr>
              <a:t>Инструмент за планиране</a:t>
            </a:r>
            <a:r>
              <a:rPr lang="en-US" altLang="en-US" sz="1600">
                <a:solidFill>
                  <a:srgbClr val="002060"/>
                </a:solidFill>
                <a:latin typeface="Georgia" panose="02040502050405020303" pitchFamily="18" charset="0"/>
              </a:rPr>
              <a:t>: SWOT </a:t>
            </a:r>
            <a:r>
              <a:rPr lang="bg-BG" altLang="en-US" sz="1600">
                <a:solidFill>
                  <a:srgbClr val="002060"/>
                </a:solidFill>
                <a:latin typeface="Georgia" panose="02040502050405020303" pitchFamily="18" charset="0"/>
              </a:rPr>
              <a:t>анализ</a:t>
            </a:r>
            <a:endParaRPr lang="en-US" altLang="en-US" sz="160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</a:pPr>
            <a:endParaRPr lang="bg-BG" altLang="en-US" sz="160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</a:pPr>
            <a:endParaRPr lang="bg-BG" altLang="en-US" sz="160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</a:pPr>
            <a:r>
              <a:rPr lang="bg-BG" altLang="en-US" sz="1600">
                <a:solidFill>
                  <a:srgbClr val="002060"/>
                </a:solidFill>
                <a:latin typeface="Georgia" panose="02040502050405020303" pitchFamily="18" charset="0"/>
              </a:rPr>
              <a:t>Силните и слабите страни на клуба:</a:t>
            </a:r>
          </a:p>
          <a:p>
            <a:pPr>
              <a:spcBef>
                <a:spcPct val="20000"/>
              </a:spcBef>
            </a:pPr>
            <a:endParaRPr lang="bg-BG" altLang="en-US" sz="160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</a:pPr>
            <a:endParaRPr lang="bg-BG" altLang="en-US" sz="160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</a:pPr>
            <a:endParaRPr lang="bg-BG" altLang="en-US" sz="160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</a:pPr>
            <a:endParaRPr lang="bg-BG" altLang="en-US" sz="160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</a:pPr>
            <a:endParaRPr lang="bg-BG" altLang="en-US" sz="160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</a:pPr>
            <a:r>
              <a:rPr lang="bg-BG" altLang="en-US" sz="1600">
                <a:solidFill>
                  <a:srgbClr val="002060"/>
                </a:solidFill>
                <a:latin typeface="Georgia" panose="02040502050405020303" pitchFamily="18" charset="0"/>
              </a:rPr>
              <a:t>Възможностите и заплахите отвън:</a:t>
            </a:r>
          </a:p>
          <a:p>
            <a:pPr>
              <a:spcBef>
                <a:spcPct val="20000"/>
              </a:spcBef>
            </a:pPr>
            <a:endParaRPr lang="bg-BG" altLang="en-US" sz="160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</a:pPr>
            <a:endParaRPr lang="en-US" altLang="en-US" sz="160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</a:pPr>
            <a:endParaRPr lang="bg-BG" altLang="en-US" sz="160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</a:pPr>
            <a:endParaRPr lang="en-US" altLang="en-US" sz="160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5845" name="AutoShape 2" descr="Image result for strength swot"/>
          <p:cNvSpPr>
            <a:spLocks noChangeAspect="1" noChangeArrowheads="1"/>
          </p:cNvSpPr>
          <p:nvPr/>
        </p:nvSpPr>
        <p:spPr bwMode="auto">
          <a:xfrm>
            <a:off x="-41275" y="-182563"/>
            <a:ext cx="17526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endParaRPr lang="en-US" altLang="en-US"/>
          </a:p>
        </p:txBody>
      </p:sp>
      <p:sp>
        <p:nvSpPr>
          <p:cNvPr id="35846" name="AutoShape 4" descr="Image result for strength swot"/>
          <p:cNvSpPr>
            <a:spLocks noChangeAspect="1" noChangeArrowheads="1"/>
          </p:cNvSpPr>
          <p:nvPr/>
        </p:nvSpPr>
        <p:spPr bwMode="auto">
          <a:xfrm>
            <a:off x="111125" y="-30163"/>
            <a:ext cx="17526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endParaRPr lang="en-US" altLang="en-US"/>
          </a:p>
        </p:txBody>
      </p:sp>
      <p:pic>
        <p:nvPicPr>
          <p:cNvPr id="3584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30575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 Narrow" panose="020B0606020202030204" pitchFamily="34" charset="0"/>
              </a:rPr>
              <a:t>SWOT</a:t>
            </a:r>
            <a:r>
              <a:rPr lang="bg-BG" altLang="en-US" smtClean="0">
                <a:latin typeface="Arial Narrow" panose="020B0606020202030204" pitchFamily="34" charset="0"/>
              </a:rPr>
              <a:t> анализ. Целеполагане и планиране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endParaRPr lang="en-US" sz="1600" b="1" u="sng" dirty="0" smtClean="0">
              <a:solidFill>
                <a:schemeClr val="accent1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415925" y="1628775"/>
            <a:ext cx="79660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g-BG" altLang="en-US" sz="2800" b="1" u="sng">
                <a:solidFill>
                  <a:srgbClr val="000099"/>
                </a:solidFill>
                <a:latin typeface="Georgia" panose="02040502050405020303" pitchFamily="18" charset="0"/>
              </a:rPr>
              <a:t>Стратегически план на Дистрикт 2482: Нашите цели</a:t>
            </a:r>
            <a:r>
              <a:rPr lang="bg-BG" altLang="en-US">
                <a:solidFill>
                  <a:srgbClr val="000099"/>
                </a:solidFill>
                <a:latin typeface="Georgia" panose="02040502050405020303" pitchFamily="18" charset="0"/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bg-BG" altLang="en-US">
                <a:solidFill>
                  <a:srgbClr val="002060"/>
                </a:solidFill>
                <a:latin typeface="Georgia" panose="02040502050405020303" pitchFamily="18" charset="0"/>
              </a:rPr>
              <a:t>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bg-BG" altLang="en-US">
                <a:solidFill>
                  <a:srgbClr val="002060"/>
                </a:solidFill>
                <a:latin typeface="Georgia" panose="02040502050405020303" pitchFamily="18" charset="0"/>
              </a:rPr>
              <a:t>             </a:t>
            </a:r>
            <a:r>
              <a:rPr lang="bg-BG" altLang="en-US" sz="2000">
                <a:solidFill>
                  <a:srgbClr val="002060"/>
                </a:solidFill>
                <a:latin typeface="Georgia" panose="02040502050405020303" pitchFamily="18" charset="0"/>
              </a:rPr>
              <a:t>Подкрепа за силни клубове и развитие на </a:t>
            </a:r>
            <a:r>
              <a:rPr lang="en-US" altLang="en-US" sz="200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2060"/>
                </a:solidFill>
                <a:latin typeface="Georgia" panose="02040502050405020303" pitchFamily="18" charset="0"/>
              </a:rPr>
              <a:t>           </a:t>
            </a:r>
            <a:r>
              <a:rPr lang="bg-BG" altLang="en-US" sz="2000">
                <a:solidFill>
                  <a:srgbClr val="002060"/>
                </a:solidFill>
                <a:latin typeface="Georgia" panose="02040502050405020303" pitchFamily="18" charset="0"/>
              </a:rPr>
              <a:t>  членството;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00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g-BG" altLang="en-US" sz="2000">
                <a:solidFill>
                  <a:srgbClr val="002060"/>
                </a:solidFill>
                <a:latin typeface="Georgia" panose="02040502050405020303" pitchFamily="18" charset="0"/>
              </a:rPr>
              <a:t>              Фокус върху устойчиви хуманитарни проекти</a:t>
            </a:r>
          </a:p>
          <a:p>
            <a:pPr>
              <a:buFont typeface="Arial" panose="020B0604020202020204" pitchFamily="34" charset="0"/>
              <a:buNone/>
            </a:pPr>
            <a:r>
              <a:rPr lang="bg-BG" altLang="en-US" sz="2000">
                <a:solidFill>
                  <a:srgbClr val="002060"/>
                </a:solidFill>
                <a:latin typeface="Georgia" panose="02040502050405020303" pitchFamily="18" charset="0"/>
              </a:rPr>
              <a:t>           в  служба на общността;</a:t>
            </a:r>
            <a:r>
              <a:rPr lang="en-US" altLang="en-US" sz="2000">
                <a:solidFill>
                  <a:srgbClr val="002060"/>
                </a:solidFill>
                <a:latin typeface="Georgia" panose="02040502050405020303" pitchFamily="18" charset="0"/>
              </a:rPr>
              <a:t>   </a:t>
            </a:r>
            <a:endParaRPr lang="bg-BG" altLang="en-US" sz="200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bg-BG" altLang="en-US" sz="200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2060"/>
                </a:solidFill>
                <a:latin typeface="Georgia" panose="02040502050405020303" pitchFamily="18" charset="0"/>
              </a:rPr>
              <a:t>             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bg-BG" altLang="en-US" sz="2000">
                <a:solidFill>
                  <a:srgbClr val="002060"/>
                </a:solidFill>
                <a:latin typeface="Georgia" panose="02040502050405020303" pitchFamily="18" charset="0"/>
              </a:rPr>
              <a:t>             Ефективни връзки с обществеността,  познаване  </a:t>
            </a:r>
          </a:p>
          <a:p>
            <a:pPr>
              <a:buFont typeface="Arial" panose="020B0604020202020204" pitchFamily="34" charset="0"/>
              <a:buNone/>
            </a:pPr>
            <a:r>
              <a:rPr lang="bg-BG" altLang="en-US" sz="2000">
                <a:solidFill>
                  <a:srgbClr val="002060"/>
                </a:solidFill>
                <a:latin typeface="Georgia" panose="02040502050405020303" pitchFamily="18" charset="0"/>
              </a:rPr>
              <a:t>           и положителен публичен имидж  на Ротари.</a:t>
            </a:r>
            <a:endParaRPr lang="en-US" altLang="en-US" sz="2000">
              <a:latin typeface="Georgia" panose="02040502050405020303" pitchFamily="18" charset="0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755576" y="2852936"/>
            <a:ext cx="529423" cy="529423"/>
            <a:chOff x="3657600" y="1600200"/>
            <a:chExt cx="1066800" cy="1066800"/>
          </a:xfrm>
          <a:solidFill>
            <a:srgbClr val="0098E0"/>
          </a:solidFill>
        </p:grpSpPr>
        <p:sp>
          <p:nvSpPr>
            <p:cNvPr id="6" name="Oval 3"/>
            <p:cNvSpPr/>
            <p:nvPr/>
          </p:nvSpPr>
          <p:spPr>
            <a:xfrm>
              <a:off x="3657600" y="1600200"/>
              <a:ext cx="1066800" cy="1066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0854" y="1768578"/>
              <a:ext cx="580292" cy="730045"/>
            </a:xfrm>
            <a:prstGeom prst="rect">
              <a:avLst/>
            </a:prstGeom>
            <a:grpFill/>
          </p:spPr>
        </p:pic>
      </p:grpSp>
      <p:grpSp>
        <p:nvGrpSpPr>
          <p:cNvPr id="8" name="Group 5"/>
          <p:cNvGrpSpPr/>
          <p:nvPr/>
        </p:nvGrpSpPr>
        <p:grpSpPr>
          <a:xfrm>
            <a:off x="755576" y="3753151"/>
            <a:ext cx="530352" cy="530352"/>
            <a:chOff x="1905000" y="1447800"/>
            <a:chExt cx="914400" cy="914400"/>
          </a:xfrm>
          <a:solidFill>
            <a:srgbClr val="0098E0"/>
          </a:solidFill>
        </p:grpSpPr>
        <p:sp>
          <p:nvSpPr>
            <p:cNvPr id="9" name="Oval 6"/>
            <p:cNvSpPr/>
            <p:nvPr/>
          </p:nvSpPr>
          <p:spPr>
            <a:xfrm>
              <a:off x="1905000" y="1447800"/>
              <a:ext cx="914400" cy="9144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7400" y="1600200"/>
              <a:ext cx="563880" cy="609600"/>
            </a:xfrm>
            <a:prstGeom prst="rect">
              <a:avLst/>
            </a:prstGeom>
            <a:grpFill/>
          </p:spPr>
        </p:pic>
      </p:grpSp>
      <p:pic>
        <p:nvPicPr>
          <p:cNvPr id="37895" name="Picture 2" descr="C:\Users\nina.miteva\Documents\Essentials\DGN\Presentation\Areas of focu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195763"/>
            <a:ext cx="11493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755650" y="4986338"/>
            <a:ext cx="530225" cy="530225"/>
            <a:chOff x="609600" y="1524000"/>
            <a:chExt cx="914400" cy="914400"/>
          </a:xfrm>
        </p:grpSpPr>
        <p:sp>
          <p:nvSpPr>
            <p:cNvPr id="13" name="Oval 9"/>
            <p:cNvSpPr/>
            <p:nvPr/>
          </p:nvSpPr>
          <p:spPr>
            <a:xfrm>
              <a:off x="609600" y="1524000"/>
              <a:ext cx="914400" cy="914400"/>
            </a:xfrm>
            <a:prstGeom prst="ellipse">
              <a:avLst/>
            </a:prstGeom>
            <a:solidFill>
              <a:srgbClr val="0098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37898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67" y="1761066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 Narrow" panose="020B0606020202030204" pitchFamily="34" charset="0"/>
              </a:rPr>
              <a:t>SWOT</a:t>
            </a:r>
            <a:r>
              <a:rPr lang="bg-BG" altLang="en-US" smtClean="0">
                <a:latin typeface="Arial Narrow" panose="020B0606020202030204" pitchFamily="34" charset="0"/>
              </a:rPr>
              <a:t> анализ. Целеполагане и планиране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196975"/>
            <a:ext cx="7966075" cy="4518025"/>
          </a:xfrm>
        </p:spPr>
        <p:txBody>
          <a:bodyPr lIns="0" tIns="0" rIns="0" bIns="0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</a:t>
            </a:r>
            <a:r>
              <a:rPr lang="bg-BG" altLang="en-US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Подкрепа </a:t>
            </a:r>
            <a:r>
              <a:rPr lang="bg-BG" alt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за силни клубове и развитие на </a:t>
            </a:r>
            <a:r>
              <a:rPr lang="en-US" alt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bg-BG" altLang="en-US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членството</a:t>
            </a:r>
            <a:endParaRPr lang="en-US" sz="2400" b="1" u="sng" dirty="0" smtClean="0">
              <a:solidFill>
                <a:schemeClr val="accent1"/>
              </a:solidFill>
              <a:ea typeface="+mn-ea"/>
            </a:endParaRP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Брой членове? 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Работят ли клубните комисии?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Многообразие – привличане на млади хора, жени? Представени професии? 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Работа с младите хора, работа със спонсорираните младежки програми?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Клубен живот, интересни и разнообразни срещи? Участие в дистриктни събития и в събития на други Ротари клубове?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Разходи, свързани с членството?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Съхраняване на документите на клуба – памет за историята и делата?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Профили в </a:t>
            </a:r>
            <a:r>
              <a:rPr lang="en-US" sz="1600" dirty="0" smtClean="0">
                <a:solidFill>
                  <a:srgbClr val="002060"/>
                </a:solidFill>
                <a:ea typeface="+mn-ea"/>
              </a:rPr>
              <a:t>My Rotary </a:t>
            </a:r>
            <a:r>
              <a:rPr lang="bg-BG" sz="1600" dirty="0" smtClean="0">
                <a:solidFill>
                  <a:srgbClr val="002060"/>
                </a:solidFill>
                <a:ea typeface="+mn-ea"/>
              </a:rPr>
              <a:t>и в сайта на дистрикта –достъп до актуална информация</a:t>
            </a:r>
            <a:r>
              <a:rPr lang="bg-BG" sz="1600" dirty="0" smtClean="0">
                <a:solidFill>
                  <a:srgbClr val="002060"/>
                </a:solidFill>
                <a:ea typeface="+mn-ea"/>
              </a:rPr>
              <a:t>? </a:t>
            </a:r>
            <a:endParaRPr lang="bg-BG" sz="1600" dirty="0" smtClean="0">
              <a:solidFill>
                <a:srgbClr val="002060"/>
              </a:solidFill>
              <a:ea typeface="+mn-ea"/>
            </a:endParaRP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Нужда от обучение и информация по конкретни теми?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endParaRPr lang="bg-BG" sz="1600" dirty="0">
              <a:solidFill>
                <a:srgbClr val="002060"/>
              </a:solidFill>
              <a:ea typeface="+mn-ea"/>
            </a:endParaRP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endParaRPr lang="bg-BG" sz="1600" dirty="0" smtClean="0">
              <a:solidFill>
                <a:srgbClr val="00206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/>
            </a:pPr>
            <a:endParaRPr lang="bg-BG" sz="1600" dirty="0" smtClean="0">
              <a:solidFill>
                <a:srgbClr val="00206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/>
            </a:pPr>
            <a:endParaRPr lang="bg-BG" sz="1600" dirty="0" smtClean="0">
              <a:solidFill>
                <a:srgbClr val="00206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/>
            </a:pPr>
            <a:r>
              <a:rPr lang="bg-BG" sz="1600" dirty="0" smtClean="0">
                <a:ea typeface="+mn-ea"/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endParaRPr lang="en-US" sz="1600" dirty="0" smtClean="0">
              <a:ea typeface="+mn-ea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611560" y="1124744"/>
            <a:ext cx="529423" cy="529423"/>
            <a:chOff x="3657600" y="1600200"/>
            <a:chExt cx="1066800" cy="1066800"/>
          </a:xfrm>
          <a:solidFill>
            <a:srgbClr val="0098E0"/>
          </a:solidFill>
        </p:grpSpPr>
        <p:sp>
          <p:nvSpPr>
            <p:cNvPr id="5" name="Oval 3"/>
            <p:cNvSpPr/>
            <p:nvPr/>
          </p:nvSpPr>
          <p:spPr>
            <a:xfrm>
              <a:off x="3657600" y="1600200"/>
              <a:ext cx="1066800" cy="1066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0854" y="1768578"/>
              <a:ext cx="580292" cy="730045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 Narrow" panose="020B0606020202030204" pitchFamily="34" charset="0"/>
              </a:rPr>
              <a:t>SWOT</a:t>
            </a:r>
            <a:r>
              <a:rPr lang="bg-BG" altLang="en-US" smtClean="0">
                <a:latin typeface="Arial Narrow" panose="020B0606020202030204" pitchFamily="34" charset="0"/>
              </a:rPr>
              <a:t> анализ. Целеполагане и планиране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68413"/>
            <a:ext cx="7966075" cy="4446587"/>
          </a:xfrm>
        </p:spPr>
        <p:txBody>
          <a:bodyPr lIns="0" tIns="0" rIns="0" bIns="0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bg-BG" altLang="en-US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</a:t>
            </a:r>
            <a:r>
              <a:rPr lang="bg-BG" alt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Фокус </a:t>
            </a:r>
            <a:r>
              <a:rPr lang="bg-BG" altLang="en-U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върху устойчиви хуманитарни </a:t>
            </a:r>
            <a:r>
              <a:rPr lang="bg-BG" alt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проекти в служба </a:t>
            </a:r>
            <a:r>
              <a:rPr lang="bg-BG" altLang="en-U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 </a:t>
            </a:r>
            <a:r>
              <a:rPr lang="bg-BG" alt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общността</a:t>
            </a:r>
            <a:r>
              <a:rPr lang="en-US" alt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</a:t>
            </a:r>
            <a:endParaRPr lang="bg-BG" alt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Как клубът работи</a:t>
            </a: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 общността? Как се идентифицират нужди, за които клубът може да намери устойчиво решение</a:t>
            </a:r>
            <a:r>
              <a:rPr lang="en-US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със свой проект?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Установени партньорства с други организации и институции?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Контакти и партньорства с Ротари клубове извън България?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Поддържа ли се </a:t>
            </a: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квалификация за финансиране на проекти с дистриктни и глобални грантове?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Политика за дарения към Фондация Ротари?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Отличия </a:t>
            </a:r>
            <a:r>
              <a:rPr lang="en-US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PHF? </a:t>
            </a:r>
            <a:endParaRPr lang="bg-BG" altLang="en-US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Събития и други начини за набиране на средства за каузи и проекти?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Привличане на доброволци в проектите на клуба?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Лично участие на ротарианците в каузи и проекти?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Нужда от обучение и помощ за конкретен проект?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bg-BG" altLang="en-US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>
              <a:solidFill>
                <a:srgbClr val="002060"/>
              </a:solidFill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415925" y="1124744"/>
            <a:ext cx="530352" cy="530352"/>
            <a:chOff x="1905000" y="1447800"/>
            <a:chExt cx="914400" cy="914400"/>
          </a:xfrm>
          <a:solidFill>
            <a:srgbClr val="0098E0"/>
          </a:solidFill>
        </p:grpSpPr>
        <p:sp>
          <p:nvSpPr>
            <p:cNvPr id="5" name="Oval 6"/>
            <p:cNvSpPr/>
            <p:nvPr/>
          </p:nvSpPr>
          <p:spPr>
            <a:xfrm>
              <a:off x="1905000" y="1447800"/>
              <a:ext cx="914400" cy="9144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0" y="1600200"/>
              <a:ext cx="563880" cy="609600"/>
            </a:xfrm>
            <a:prstGeom prst="rect">
              <a:avLst/>
            </a:prstGeom>
            <a:grpFill/>
          </p:spPr>
        </p:pic>
      </p:grpSp>
      <p:pic>
        <p:nvPicPr>
          <p:cNvPr id="41989" name="Picture 2" descr="C:\Users\nina.miteva\Documents\Essentials\DGN\Presentation\Areas of foc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7" y="5441156"/>
            <a:ext cx="11493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 Narrow" panose="020B0606020202030204" pitchFamily="34" charset="0"/>
              </a:rPr>
              <a:t>SWOT</a:t>
            </a:r>
            <a:r>
              <a:rPr lang="bg-BG" altLang="en-US" smtClean="0">
                <a:latin typeface="Arial Narrow" panose="020B0606020202030204" pitchFamily="34" charset="0"/>
              </a:rPr>
              <a:t> анализ. Целеполагане и планиране.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bg-BG" alt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Ефективни </a:t>
            </a:r>
            <a:r>
              <a:rPr lang="bg-BG" altLang="en-U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връзки с обществеността,  познаване  и положителен публичен имидж  на </a:t>
            </a:r>
            <a:r>
              <a:rPr lang="bg-BG" alt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Ротари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bg-BG" altLang="en-US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Работа с местните медии?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Организация на публични събития: балове, концерти, маратони и други?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Клубен сайт, поддържане и обновяване?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Присъствие в социалните мрежи?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Публикации в сайта на дистрикта и </a:t>
            </a:r>
            <a:r>
              <a:rPr lang="bg-BG" altLang="en-US" sz="16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Фб</a:t>
            </a: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групата Българските ротарианци?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Познаване на изискванията за визуална идентичност?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en-US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Нужда от обучение и подкрепа?</a:t>
            </a:r>
            <a:endParaRPr lang="bg-BG" altLang="en-US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bg-BG" sz="3200" b="1" dirty="0"/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defRPr/>
            </a:pPr>
            <a:endParaRPr lang="bg-BG" sz="1600" dirty="0">
              <a:solidFill>
                <a:srgbClr val="002060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  <p:grpSp>
        <p:nvGrpSpPr>
          <p:cNvPr id="44036" name="Group 8"/>
          <p:cNvGrpSpPr>
            <a:grpSpLocks/>
          </p:cNvGrpSpPr>
          <p:nvPr/>
        </p:nvGrpSpPr>
        <p:grpSpPr bwMode="auto">
          <a:xfrm>
            <a:off x="323850" y="1125538"/>
            <a:ext cx="530225" cy="530225"/>
            <a:chOff x="609600" y="1524000"/>
            <a:chExt cx="914400" cy="914400"/>
          </a:xfrm>
        </p:grpSpPr>
        <p:sp>
          <p:nvSpPr>
            <p:cNvPr id="5" name="Oval 9"/>
            <p:cNvSpPr/>
            <p:nvPr/>
          </p:nvSpPr>
          <p:spPr>
            <a:xfrm>
              <a:off x="609600" y="1524000"/>
              <a:ext cx="914400" cy="914400"/>
            </a:xfrm>
            <a:prstGeom prst="ellipse">
              <a:avLst/>
            </a:prstGeom>
            <a:solidFill>
              <a:srgbClr val="0098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44038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67" y="1761066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 Narrow" panose="020B0606020202030204" pitchFamily="34" charset="0"/>
              </a:rPr>
              <a:t>SWOT</a:t>
            </a:r>
            <a:r>
              <a:rPr lang="bg-BG" altLang="en-US" smtClean="0">
                <a:latin typeface="Arial Narrow" panose="020B0606020202030204" pitchFamily="34" charset="0"/>
              </a:rPr>
              <a:t> анализ. Целеполагане и планиране.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bg-BG" sz="1600" b="1" dirty="0" smtClean="0">
                <a:solidFill>
                  <a:srgbClr val="002060"/>
                </a:solidFill>
                <a:ea typeface="+mn-ea"/>
              </a:rPr>
              <a:t>Силни страни на един клуб може да са някои от следните: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Устойчив състав от ротарианци с добро име на почтени хора и професионалисти;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bg-BG" sz="1600" dirty="0">
                <a:solidFill>
                  <a:srgbClr val="002060"/>
                </a:solidFill>
                <a:ea typeface="+mn-ea"/>
              </a:rPr>
              <a:t>Б</a:t>
            </a:r>
            <a:r>
              <a:rPr lang="bg-BG" sz="1600" dirty="0" smtClean="0">
                <a:solidFill>
                  <a:srgbClr val="002060"/>
                </a:solidFill>
                <a:ea typeface="+mn-ea"/>
              </a:rPr>
              <a:t>аланс на поколенията в клуба;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Политика на привличане на млади хора, жени; Пълнота на представените класификации;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Познаване на Ротари, използване на ресурсите на организацията;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Атмосфера на приятелство и нагласа за активна работа в полза на общността, култура на доброволчество и чувствителност към обществените нужди;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Опит в реализиране на устойчиви проекти;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Традиции на поддържани работни контакти с институции и организации;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Работа с младите хора в общността, спонсориране на младежки програми;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Добре поддържан клубен сайт и присъствие в социалните мрежи;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………………………………………………………………………………………………………………………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endParaRPr lang="en-US" sz="1600" dirty="0" smtClean="0">
              <a:solidFill>
                <a:srgbClr val="00206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  <p:pic>
        <p:nvPicPr>
          <p:cNvPr id="460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291138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 Narrow" panose="020B0606020202030204" pitchFamily="34" charset="0"/>
              </a:rPr>
              <a:t>SSWOT</a:t>
            </a:r>
            <a:r>
              <a:rPr lang="bg-BG" altLang="en-US" smtClean="0">
                <a:latin typeface="Arial Narrow" panose="020B0606020202030204" pitchFamily="34" charset="0"/>
              </a:rPr>
              <a:t> анализ. Целеполагане и планиране.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bg-BG" sz="1600" b="1" dirty="0" smtClean="0">
                <a:solidFill>
                  <a:srgbClr val="002060"/>
                </a:solidFill>
                <a:ea typeface="+mn-ea"/>
              </a:rPr>
              <a:t>Слаби страни на един клуб може да са някои измежду следните: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Непознаване на организацията Ротари с нейните правила, документи и изисквания към клуба и членовете;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Няма прием на нови хора, висока или увеличаваща се средна възраст;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Липса или недостатъчно млади хора и жени в клуба;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Ротаракт или Интеракт оставени сами на себе си;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Дейност, сведена до коледен и пролетен бал;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Капсулиране: неучастие в живота на общността и в дистриктни събития;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„Скъпо“ членство;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>
                <a:solidFill>
                  <a:srgbClr val="002060"/>
                </a:solidFill>
                <a:ea typeface="+mn-ea"/>
              </a:rPr>
              <a:t>Ч</a:t>
            </a:r>
            <a:r>
              <a:rPr lang="bg-BG" sz="1600" dirty="0" smtClean="0">
                <a:solidFill>
                  <a:srgbClr val="002060"/>
                </a:solidFill>
                <a:ea typeface="+mn-ea"/>
              </a:rPr>
              <a:t>леновете на клуба са основен източник </a:t>
            </a:r>
            <a:r>
              <a:rPr lang="bg-BG" sz="1600" dirty="0" smtClean="0">
                <a:solidFill>
                  <a:srgbClr val="002060"/>
                </a:solidFill>
              </a:rPr>
              <a:t>за набиране </a:t>
            </a:r>
            <a:r>
              <a:rPr lang="bg-BG" sz="1600" dirty="0">
                <a:solidFill>
                  <a:srgbClr val="002060"/>
                </a:solidFill>
              </a:rPr>
              <a:t>на средства за </a:t>
            </a:r>
            <a:r>
              <a:rPr lang="bg-BG" sz="1600" dirty="0" smtClean="0">
                <a:solidFill>
                  <a:srgbClr val="002060"/>
                </a:solidFill>
              </a:rPr>
              <a:t>каузи; 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Липса на знания и нагласа за проекти, финансирани с грантове на Фондация Ротари;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Създадени и неподдържани сайт и страници в социалните мрежи;</a:t>
            </a:r>
          </a:p>
          <a:p>
            <a:pPr eaLnBrk="1" fontAlgn="auto" hangingPunct="1">
              <a:spcAft>
                <a:spcPts val="300"/>
              </a:spcAft>
              <a:buFont typeface="Arial"/>
              <a:buAutoNum type="arabicPeriod"/>
              <a:defRPr/>
            </a:pPr>
            <a:r>
              <a:rPr lang="bg-BG" sz="1600" dirty="0" smtClean="0">
                <a:solidFill>
                  <a:srgbClr val="002060"/>
                </a:solidFill>
                <a:ea typeface="+mn-ea"/>
              </a:rPr>
              <a:t>………………………………………………………………………………………………………………</a:t>
            </a:r>
            <a:endParaRPr lang="en-US" sz="1600" dirty="0" smtClean="0">
              <a:solidFill>
                <a:srgbClr val="00206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4006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19268</TotalTime>
  <Words>1152</Words>
  <Application>Microsoft Office PowerPoint</Application>
  <PresentationFormat>On-screen Show (4:3)</PresentationFormat>
  <Paragraphs>158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ＭＳ Ｐゴシック</vt:lpstr>
      <vt:lpstr>Arial</vt:lpstr>
      <vt:lpstr>Arial Narrow</vt:lpstr>
      <vt:lpstr>Arial Narrow Bold</vt:lpstr>
      <vt:lpstr>Calibri</vt:lpstr>
      <vt:lpstr>Georgia</vt:lpstr>
      <vt:lpstr>Wingdings</vt:lpstr>
      <vt:lpstr>ヒラギノ角ゴ Pro W3</vt:lpstr>
      <vt:lpstr>Communications_white</vt:lpstr>
      <vt:lpstr>Custom Design</vt:lpstr>
      <vt:lpstr>2_Custom Design</vt:lpstr>
      <vt:lpstr>3_Custom Design</vt:lpstr>
      <vt:lpstr>PowerPoint Presentation</vt:lpstr>
      <vt:lpstr>SWOT анализ. Целеполагане и планиране.</vt:lpstr>
      <vt:lpstr>SWOT анализ. Целеполагане и планиране.</vt:lpstr>
      <vt:lpstr>SWOT анализ. Целеполагане и планиране</vt:lpstr>
      <vt:lpstr>SWOT анализ. Целеполагане и планиране</vt:lpstr>
      <vt:lpstr>SWOT анализ. Целеполагане и планиране</vt:lpstr>
      <vt:lpstr>SWOT анализ. Целеполагане и планиране.</vt:lpstr>
      <vt:lpstr>SWOT анализ. Целеполагане и планиране.</vt:lpstr>
      <vt:lpstr>SSWOT анализ. Целеполагане и планиране.</vt:lpstr>
      <vt:lpstr>SWOT анализ. Целеполагане и планиране.</vt:lpstr>
      <vt:lpstr>SWOT анализ. Целеполагане и планиране.</vt:lpstr>
      <vt:lpstr>SWOT анализ. Целеполагане и планиране.</vt:lpstr>
      <vt:lpstr>SWOT анализ. Целеполагане и планиране.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nina.miteva</cp:lastModifiedBy>
  <cp:revision>655</cp:revision>
  <cp:lastPrinted>2017-02-22T14:36:40Z</cp:lastPrinted>
  <dcterms:created xsi:type="dcterms:W3CDTF">2010-04-16T20:11:30Z</dcterms:created>
  <dcterms:modified xsi:type="dcterms:W3CDTF">2017-02-23T12:11:11Z</dcterms:modified>
</cp:coreProperties>
</file>