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76"/>
  </p:notesMasterIdLst>
  <p:sldIdLst>
    <p:sldId id="256" r:id="rId3"/>
    <p:sldId id="506" r:id="rId4"/>
    <p:sldId id="507" r:id="rId5"/>
    <p:sldId id="508" r:id="rId6"/>
    <p:sldId id="509" r:id="rId7"/>
    <p:sldId id="510" r:id="rId8"/>
    <p:sldId id="512" r:id="rId9"/>
    <p:sldId id="513" r:id="rId10"/>
    <p:sldId id="514" r:id="rId11"/>
    <p:sldId id="515" r:id="rId12"/>
    <p:sldId id="516" r:id="rId13"/>
    <p:sldId id="517" r:id="rId14"/>
    <p:sldId id="518" r:id="rId15"/>
    <p:sldId id="519" r:id="rId16"/>
    <p:sldId id="520" r:id="rId17"/>
    <p:sldId id="521" r:id="rId18"/>
    <p:sldId id="524" r:id="rId19"/>
    <p:sldId id="578" r:id="rId20"/>
    <p:sldId id="525" r:id="rId21"/>
    <p:sldId id="526" r:id="rId22"/>
    <p:sldId id="511" r:id="rId23"/>
    <p:sldId id="527" r:id="rId24"/>
    <p:sldId id="528" r:id="rId25"/>
    <p:sldId id="529" r:id="rId26"/>
    <p:sldId id="530" r:id="rId27"/>
    <p:sldId id="531" r:id="rId28"/>
    <p:sldId id="532" r:id="rId29"/>
    <p:sldId id="533" r:id="rId30"/>
    <p:sldId id="534" r:id="rId31"/>
    <p:sldId id="535" r:id="rId32"/>
    <p:sldId id="536" r:id="rId33"/>
    <p:sldId id="579" r:id="rId34"/>
    <p:sldId id="538" r:id="rId35"/>
    <p:sldId id="539" r:id="rId36"/>
    <p:sldId id="540" r:id="rId37"/>
    <p:sldId id="541" r:id="rId38"/>
    <p:sldId id="542" r:id="rId39"/>
    <p:sldId id="543" r:id="rId40"/>
    <p:sldId id="544" r:id="rId41"/>
    <p:sldId id="545" r:id="rId42"/>
    <p:sldId id="546" r:id="rId43"/>
    <p:sldId id="547" r:id="rId44"/>
    <p:sldId id="580" r:id="rId45"/>
    <p:sldId id="548" r:id="rId46"/>
    <p:sldId id="549" r:id="rId47"/>
    <p:sldId id="550" r:id="rId48"/>
    <p:sldId id="551" r:id="rId49"/>
    <p:sldId id="552" r:id="rId50"/>
    <p:sldId id="553" r:id="rId51"/>
    <p:sldId id="554" r:id="rId52"/>
    <p:sldId id="555" r:id="rId53"/>
    <p:sldId id="556" r:id="rId54"/>
    <p:sldId id="557" r:id="rId55"/>
    <p:sldId id="558" r:id="rId56"/>
    <p:sldId id="559" r:id="rId57"/>
    <p:sldId id="560" r:id="rId58"/>
    <p:sldId id="561" r:id="rId59"/>
    <p:sldId id="562" r:id="rId60"/>
    <p:sldId id="581" r:id="rId61"/>
    <p:sldId id="565" r:id="rId62"/>
    <p:sldId id="566" r:id="rId63"/>
    <p:sldId id="567" r:id="rId64"/>
    <p:sldId id="568" r:id="rId65"/>
    <p:sldId id="569" r:id="rId66"/>
    <p:sldId id="570" r:id="rId67"/>
    <p:sldId id="571" r:id="rId68"/>
    <p:sldId id="572" r:id="rId69"/>
    <p:sldId id="573" r:id="rId70"/>
    <p:sldId id="574" r:id="rId71"/>
    <p:sldId id="575" r:id="rId72"/>
    <p:sldId id="576" r:id="rId73"/>
    <p:sldId id="577" r:id="rId74"/>
    <p:sldId id="582" r:id="rId75"/>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972" autoAdjust="0"/>
    <p:restoredTop sz="78182" autoAdjust="0"/>
  </p:normalViewPr>
  <p:slideViewPr>
    <p:cSldViewPr snapToGrid="0">
      <p:cViewPr varScale="1">
        <p:scale>
          <a:sx n="66" d="100"/>
          <a:sy n="66" d="100"/>
        </p:scale>
        <p:origin x="-2146" y="-72"/>
      </p:cViewPr>
      <p:guideLst>
        <p:guide orient="horz" pos="2160"/>
        <p:guide pos="288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E1C68-FA6F-47AD-B6C4-42EBC536845E}" type="datetimeFigureOut">
              <a:rPr lang="bg-BG" smtClean="0"/>
              <a:t>23.3.2019</a:t>
            </a:fld>
            <a:endParaRPr lang="bg-BG"/>
          </a:p>
        </p:txBody>
      </p:sp>
      <p:sp>
        <p:nvSpPr>
          <p:cNvPr id="4" name="Контейнер за изображение на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bg-BG" smtClean="0"/>
              <a:t>Редактиране на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6" name="Контейнер за долния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915D32-909B-4755-B307-18258B9BEC9A}" type="slidenum">
              <a:rPr lang="bg-BG" smtClean="0"/>
              <a:t>‹#›</a:t>
            </a:fld>
            <a:endParaRPr lang="bg-BG"/>
          </a:p>
        </p:txBody>
      </p:sp>
    </p:spTree>
    <p:extLst>
      <p:ext uri="{BB962C8B-B14F-4D97-AF65-F5344CB8AC3E}">
        <p14:creationId xmlns:p14="http://schemas.microsoft.com/office/powerpoint/2010/main" val="1300524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3CA5CE9D-EC46-415F-AE97-2123DD72499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ヒラギノ角ゴ Pro W3"/>
              </a:rPr>
              <a:pPr marL="0" marR="0" lvl="0" indent="0" algn="r" defTabSz="931863"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ヒラギノ角ゴ Pro W3"/>
            </a:endParaRPr>
          </a:p>
        </p:txBody>
      </p:sp>
      <p:sp>
        <p:nvSpPr>
          <p:cNvPr id="40963" name="Rectangle 2"/>
          <p:cNvSpPr>
            <a:spLocks noGrp="1" noRot="1" noChangeAspect="1" noChangeArrowheads="1" noTextEdit="1"/>
          </p:cNvSpPr>
          <p:nvPr>
            <p:ph type="sldImg"/>
          </p:nvPr>
        </p:nvSpPr>
        <p:spPr>
          <a:xfrm>
            <a:off x="1371600" y="1143000"/>
            <a:ext cx="4114800" cy="3086100"/>
          </a:xfrm>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bg-BG" altLang="en-US" sz="1400" smtClean="0">
                <a:latin typeface="Bookman Old Style" panose="02050604050505020204" pitchFamily="18" charset="0"/>
                <a:ea typeface="ヒラギノ角ゴ Pro W3"/>
                <a:cs typeface="ヒラギノ角ゴ Pro W3"/>
              </a:rPr>
              <a:t>Въведение</a:t>
            </a:r>
          </a:p>
        </p:txBody>
      </p:sp>
    </p:spTree>
    <p:extLst>
      <p:ext uri="{BB962C8B-B14F-4D97-AF65-F5344CB8AC3E}">
        <p14:creationId xmlns:p14="http://schemas.microsoft.com/office/powerpoint/2010/main" val="3007416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bg-BG" altLang="en-US" smtClean="0">
              <a:latin typeface="Arial" pitchFamily="34" charset="0"/>
              <a:cs typeface="Arial" pitchFamily="34" charset="0"/>
            </a:endParaRPr>
          </a:p>
          <a:p>
            <a:r>
              <a:rPr lang="bg-BG" altLang="en-US" smtClean="0">
                <a:latin typeface="Arial" pitchFamily="34" charset="0"/>
                <a:cs typeface="Arial" pitchFamily="34" charset="0"/>
              </a:rPr>
              <a:t> </a:t>
            </a:r>
          </a:p>
          <a:p>
            <a:r>
              <a:rPr lang="bg-BG" altLang="en-US" smtClean="0">
                <a:latin typeface="Arial" pitchFamily="34" charset="0"/>
                <a:cs typeface="Arial" pitchFamily="34" charset="0"/>
              </a:rPr>
              <a:t> </a:t>
            </a:r>
          </a:p>
          <a:p>
            <a:endParaRPr lang="bg-BG" altLang="en-US" b="1" smtClean="0">
              <a:latin typeface="Arial" pitchFamily="34" charset="0"/>
              <a:cs typeface="Arial" pitchFamily="34" charset="0"/>
            </a:endParaRPr>
          </a:p>
          <a:p>
            <a:endParaRPr lang="bg-BG" altLang="en-US" b="1" smtClean="0">
              <a:latin typeface="Arial" pitchFamily="34" charset="0"/>
              <a:cs typeface="Arial" pitchFamily="34" charset="0"/>
            </a:endParaRPr>
          </a:p>
        </p:txBody>
      </p:sp>
      <p:sp>
        <p:nvSpPr>
          <p:cNvPr id="48132"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4A50E047-E623-4FF8-A075-3FCFD4CCC58F}" type="slidenum">
              <a:rPr lang="bg-BG" altLang="en-US"/>
              <a:pPr/>
              <a:t>36</a:t>
            </a:fld>
            <a:endParaRPr lang="bg-BG"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endParaRPr lang="bg-BG" altLang="en-US" smtClean="0">
              <a:latin typeface="Arial" pitchFamily="34" charset="0"/>
              <a:cs typeface="Arial" pitchFamily="34" charset="0"/>
            </a:endParaRPr>
          </a:p>
          <a:p>
            <a:r>
              <a:rPr lang="bg-BG" altLang="en-US" smtClean="0">
                <a:latin typeface="Arial" pitchFamily="34" charset="0"/>
                <a:cs typeface="Arial" pitchFamily="34" charset="0"/>
              </a:rPr>
              <a:t> </a:t>
            </a:r>
          </a:p>
          <a:p>
            <a:r>
              <a:rPr lang="bg-BG" altLang="en-US" smtClean="0">
                <a:latin typeface="Arial" pitchFamily="34" charset="0"/>
                <a:cs typeface="Arial" pitchFamily="34" charset="0"/>
              </a:rPr>
              <a:t> </a:t>
            </a:r>
          </a:p>
          <a:p>
            <a:endParaRPr lang="bg-BG" altLang="en-US" b="1" smtClean="0">
              <a:latin typeface="Arial" pitchFamily="34" charset="0"/>
              <a:cs typeface="Arial" pitchFamily="34" charset="0"/>
            </a:endParaRPr>
          </a:p>
          <a:p>
            <a:endParaRPr lang="bg-BG" altLang="en-US" b="1" smtClean="0">
              <a:latin typeface="Arial" pitchFamily="34" charset="0"/>
              <a:cs typeface="Arial" pitchFamily="34" charset="0"/>
            </a:endParaRPr>
          </a:p>
        </p:txBody>
      </p:sp>
      <p:sp>
        <p:nvSpPr>
          <p:cNvPr id="50180"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3EDED8EC-8FA4-4593-A97F-9D5DD039AF90}" type="slidenum">
              <a:rPr lang="bg-BG" altLang="en-US"/>
              <a:pPr/>
              <a:t>37</a:t>
            </a:fld>
            <a:endParaRPr lang="bg-BG"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endParaRPr lang="bg-BG" altLang="en-US" smtClean="0">
              <a:latin typeface="Arial" pitchFamily="34" charset="0"/>
              <a:cs typeface="Arial" pitchFamily="34" charset="0"/>
            </a:endParaRPr>
          </a:p>
          <a:p>
            <a:r>
              <a:rPr lang="bg-BG" altLang="en-US" smtClean="0">
                <a:latin typeface="Arial" pitchFamily="34" charset="0"/>
                <a:cs typeface="Arial" pitchFamily="34" charset="0"/>
              </a:rPr>
              <a:t> </a:t>
            </a:r>
          </a:p>
          <a:p>
            <a:r>
              <a:rPr lang="bg-BG" altLang="en-US" smtClean="0">
                <a:latin typeface="Arial" pitchFamily="34" charset="0"/>
                <a:cs typeface="Arial" pitchFamily="34" charset="0"/>
              </a:rPr>
              <a:t> </a:t>
            </a:r>
          </a:p>
          <a:p>
            <a:endParaRPr lang="bg-BG" altLang="en-US" b="1" smtClean="0">
              <a:latin typeface="Arial" pitchFamily="34" charset="0"/>
              <a:cs typeface="Arial" pitchFamily="34" charset="0"/>
            </a:endParaRPr>
          </a:p>
          <a:p>
            <a:endParaRPr lang="bg-BG" altLang="en-US" b="1" smtClean="0">
              <a:latin typeface="Arial" pitchFamily="34" charset="0"/>
              <a:cs typeface="Arial" pitchFamily="34" charset="0"/>
            </a:endParaRPr>
          </a:p>
        </p:txBody>
      </p:sp>
      <p:sp>
        <p:nvSpPr>
          <p:cNvPr id="52228"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F8375238-6DEC-4A37-B3E6-E4D9650EEA99}" type="slidenum">
              <a:rPr lang="bg-BG" altLang="en-US"/>
              <a:pPr/>
              <a:t>38</a:t>
            </a:fld>
            <a:endParaRPr lang="bg-BG"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bg-BG" altLang="en-US" smtClean="0">
              <a:latin typeface="Arial" pitchFamily="34" charset="0"/>
              <a:cs typeface="Arial" pitchFamily="34" charset="0"/>
            </a:endParaRPr>
          </a:p>
          <a:p>
            <a:r>
              <a:rPr lang="bg-BG" altLang="en-US" smtClean="0">
                <a:latin typeface="Arial" pitchFamily="34" charset="0"/>
                <a:cs typeface="Arial" pitchFamily="34" charset="0"/>
              </a:rPr>
              <a:t> </a:t>
            </a:r>
          </a:p>
          <a:p>
            <a:r>
              <a:rPr lang="bg-BG" altLang="en-US" smtClean="0">
                <a:latin typeface="Arial" pitchFamily="34" charset="0"/>
                <a:cs typeface="Arial" pitchFamily="34" charset="0"/>
              </a:rPr>
              <a:t> </a:t>
            </a:r>
          </a:p>
          <a:p>
            <a:endParaRPr lang="bg-BG" altLang="en-US" b="1" smtClean="0">
              <a:latin typeface="Arial" pitchFamily="34" charset="0"/>
              <a:cs typeface="Arial" pitchFamily="34" charset="0"/>
            </a:endParaRPr>
          </a:p>
          <a:p>
            <a:endParaRPr lang="bg-BG" altLang="en-US" b="1" smtClean="0">
              <a:latin typeface="Arial" pitchFamily="34" charset="0"/>
              <a:cs typeface="Arial" pitchFamily="34" charset="0"/>
            </a:endParaRPr>
          </a:p>
        </p:txBody>
      </p:sp>
      <p:sp>
        <p:nvSpPr>
          <p:cNvPr id="54276"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F5D76476-79B4-4992-80A2-EDF35C8584D0}" type="slidenum">
              <a:rPr lang="bg-BG" altLang="en-US"/>
              <a:pPr/>
              <a:t>39</a:t>
            </a:fld>
            <a:endParaRPr lang="bg-BG"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endParaRPr lang="bg-BG" altLang="en-US" smtClean="0">
              <a:latin typeface="Arial" pitchFamily="34" charset="0"/>
              <a:cs typeface="Arial" pitchFamily="34" charset="0"/>
            </a:endParaRPr>
          </a:p>
          <a:p>
            <a:r>
              <a:rPr lang="bg-BG" altLang="en-US" smtClean="0">
                <a:latin typeface="Arial" pitchFamily="34" charset="0"/>
                <a:cs typeface="Arial" pitchFamily="34" charset="0"/>
              </a:rPr>
              <a:t> </a:t>
            </a:r>
          </a:p>
          <a:p>
            <a:r>
              <a:rPr lang="bg-BG" altLang="en-US" smtClean="0">
                <a:latin typeface="Arial" pitchFamily="34" charset="0"/>
                <a:cs typeface="Arial" pitchFamily="34" charset="0"/>
              </a:rPr>
              <a:t> </a:t>
            </a:r>
          </a:p>
          <a:p>
            <a:endParaRPr lang="bg-BG" altLang="en-US" b="1" smtClean="0">
              <a:latin typeface="Arial" pitchFamily="34" charset="0"/>
              <a:cs typeface="Arial" pitchFamily="34" charset="0"/>
            </a:endParaRPr>
          </a:p>
          <a:p>
            <a:endParaRPr lang="bg-BG" altLang="en-US" b="1" smtClean="0">
              <a:latin typeface="Arial" pitchFamily="34" charset="0"/>
              <a:cs typeface="Arial" pitchFamily="34" charset="0"/>
            </a:endParaRPr>
          </a:p>
        </p:txBody>
      </p:sp>
      <p:sp>
        <p:nvSpPr>
          <p:cNvPr id="56324"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CAC82B1D-F819-4BF8-A9FA-D9BDCA91A61D}" type="slidenum">
              <a:rPr lang="bg-BG" altLang="en-US"/>
              <a:pPr/>
              <a:t>40</a:t>
            </a:fld>
            <a:endParaRPr lang="bg-BG"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endParaRPr lang="bg-BG" altLang="en-US" smtClean="0">
              <a:latin typeface="Arial" pitchFamily="34" charset="0"/>
              <a:cs typeface="Arial" pitchFamily="34" charset="0"/>
            </a:endParaRPr>
          </a:p>
          <a:p>
            <a:r>
              <a:rPr lang="bg-BG" altLang="en-US" smtClean="0">
                <a:latin typeface="Arial" pitchFamily="34" charset="0"/>
                <a:cs typeface="Arial" pitchFamily="34" charset="0"/>
              </a:rPr>
              <a:t> </a:t>
            </a:r>
          </a:p>
          <a:p>
            <a:r>
              <a:rPr lang="bg-BG" altLang="en-US" smtClean="0">
                <a:latin typeface="Arial" pitchFamily="34" charset="0"/>
                <a:cs typeface="Arial" pitchFamily="34" charset="0"/>
              </a:rPr>
              <a:t> </a:t>
            </a:r>
          </a:p>
          <a:p>
            <a:endParaRPr lang="bg-BG" altLang="en-US" b="1" smtClean="0">
              <a:latin typeface="Arial" pitchFamily="34" charset="0"/>
              <a:cs typeface="Arial" pitchFamily="34" charset="0"/>
            </a:endParaRPr>
          </a:p>
          <a:p>
            <a:endParaRPr lang="bg-BG" altLang="en-US" b="1" smtClean="0">
              <a:latin typeface="Arial" pitchFamily="34" charset="0"/>
              <a:cs typeface="Arial" pitchFamily="34" charset="0"/>
            </a:endParaRPr>
          </a:p>
        </p:txBody>
      </p:sp>
      <p:sp>
        <p:nvSpPr>
          <p:cNvPr id="58372"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D961D5FA-543C-4C7F-998C-A5C7BC8CE12B}" type="slidenum">
              <a:rPr lang="bg-BG" altLang="en-US"/>
              <a:pPr/>
              <a:t>41</a:t>
            </a:fld>
            <a:endParaRPr lang="bg-BG"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3CA5CE9D-EC46-415F-AE97-2123DD72499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ヒラギノ角ゴ Pro W3"/>
              </a:rPr>
              <a:pPr marL="0" marR="0" lvl="0" indent="0" algn="r" defTabSz="931863" rtl="0" eaLnBrk="0" fontAlgn="base" latinLnBrk="0" hangingPunct="0">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ヒラギノ角ゴ Pro W3"/>
            </a:endParaRPr>
          </a:p>
        </p:txBody>
      </p:sp>
      <p:sp>
        <p:nvSpPr>
          <p:cNvPr id="40963" name="Rectangle 2"/>
          <p:cNvSpPr>
            <a:spLocks noGrp="1" noRot="1" noChangeAspect="1" noChangeArrowheads="1" noTextEdit="1"/>
          </p:cNvSpPr>
          <p:nvPr>
            <p:ph type="sldImg"/>
          </p:nvPr>
        </p:nvSpPr>
        <p:spPr>
          <a:xfrm>
            <a:off x="1371600" y="1143000"/>
            <a:ext cx="4114800" cy="3086100"/>
          </a:xfrm>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bg-BG" altLang="en-US" sz="1400" smtClean="0">
                <a:latin typeface="Bookman Old Style" panose="02050604050505020204" pitchFamily="18" charset="0"/>
                <a:ea typeface="ヒラギノ角ゴ Pro W3"/>
                <a:cs typeface="ヒラギノ角ゴ Pro W3"/>
              </a:rPr>
              <a:t>Въведение</a:t>
            </a:r>
          </a:p>
        </p:txBody>
      </p:sp>
    </p:spTree>
    <p:extLst>
      <p:ext uri="{BB962C8B-B14F-4D97-AF65-F5344CB8AC3E}">
        <p14:creationId xmlns:p14="http://schemas.microsoft.com/office/powerpoint/2010/main" val="3007416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fld id="{2E54B61A-337F-4EBE-99FE-E04853B3B65F}" type="slidenum">
              <a:rPr lang="en-US" altLang="en-US" smtClean="0">
                <a:ea typeface="ヒラギノ角ゴ Pro W3"/>
                <a:cs typeface="ヒラギノ角ゴ Pro W3"/>
              </a:rPr>
              <a:pPr/>
              <a:t>44</a:t>
            </a:fld>
            <a:endParaRPr lang="en-US" altLang="en-US" smtClean="0">
              <a:ea typeface="ヒラギノ角ゴ Pro W3"/>
              <a:cs typeface="ヒラギノ角ゴ Pro W3"/>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bg-BG" altLang="en-US" smtClean="0">
              <a:latin typeface="Arial" pitchFamily="34" charset="0"/>
              <a:ea typeface="ヒラギノ角ゴ Pro W3"/>
              <a:cs typeface="ヒラギノ角ゴ Pro W3"/>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smtClean="0">
              <a:latin typeface="Arial" pitchFamily="34" charset="0"/>
              <a:cs typeface="Arial" pitchFamily="34" charset="0"/>
            </a:endParaRPr>
          </a:p>
          <a:p>
            <a:r>
              <a:rPr lang="bg-BG" smtClean="0">
                <a:latin typeface="Arial" pitchFamily="34" charset="0"/>
                <a:cs typeface="Arial" pitchFamily="34" charset="0"/>
              </a:rPr>
              <a:t> </a:t>
            </a:r>
          </a:p>
          <a:p>
            <a:endParaRPr lang="bg-BG" b="1" smtClean="0">
              <a:latin typeface="Arial" pitchFamily="34" charset="0"/>
              <a:cs typeface="Arial" pitchFamily="34" charset="0"/>
            </a:endParaRPr>
          </a:p>
          <a:p>
            <a:endParaRPr lang="bg-BG" b="1" smtClean="0">
              <a:latin typeface="Arial" pitchFamily="34" charset="0"/>
              <a:cs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7CC3B16-2D2D-4F1D-89CA-D931C3416288}" type="slidenum">
              <a:rPr lang="bg-BG" smtClean="0"/>
              <a:pPr eaLnBrk="1" hangingPunct="1"/>
              <a:t>45</a:t>
            </a:fld>
            <a:endParaRPr lang="bg-BG"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smtClean="0">
              <a:latin typeface="Arial" pitchFamily="34" charset="0"/>
              <a:cs typeface="Arial" pitchFamily="34" charset="0"/>
            </a:endParaRPr>
          </a:p>
          <a:p>
            <a:r>
              <a:rPr lang="bg-BG" smtClean="0">
                <a:latin typeface="Arial" pitchFamily="34" charset="0"/>
                <a:cs typeface="Arial" pitchFamily="34" charset="0"/>
              </a:rPr>
              <a:t> </a:t>
            </a:r>
          </a:p>
          <a:p>
            <a:r>
              <a:rPr lang="bg-BG" smtClean="0">
                <a:latin typeface="Arial" pitchFamily="34" charset="0"/>
                <a:cs typeface="Arial" pitchFamily="34" charset="0"/>
              </a:rPr>
              <a:t> </a:t>
            </a:r>
          </a:p>
          <a:p>
            <a:endParaRPr lang="bg-BG" b="1" smtClean="0">
              <a:latin typeface="Arial" pitchFamily="34" charset="0"/>
              <a:cs typeface="Arial" pitchFamily="34" charset="0"/>
            </a:endParaRPr>
          </a:p>
          <a:p>
            <a:endParaRPr lang="bg-BG" b="1" smtClean="0">
              <a:latin typeface="Arial" pitchFamily="34" charset="0"/>
              <a:cs typeface="Arial" pitchFamily="34" charset="0"/>
            </a:endParaRPr>
          </a:p>
        </p:txBody>
      </p:sp>
      <p:sp>
        <p:nvSpPr>
          <p:cNvPr id="573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36EC952-2A05-4A8D-88BC-6F9958556D15}" type="slidenum">
              <a:rPr lang="bg-BG" smtClean="0"/>
              <a:pPr eaLnBrk="1" hangingPunct="1"/>
              <a:t>46</a:t>
            </a:fld>
            <a:endParaRPr lang="bg-BG"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1200">
                <a:solidFill>
                  <a:schemeClr val="tx1"/>
                </a:solidFill>
                <a:latin typeface="Arial" pitchFamily="34" charset="0"/>
                <a:cs typeface="Arial" pitchFamily="34" charset="0"/>
              </a:defRPr>
            </a:lvl1pPr>
            <a:lvl2pPr marL="742950" indent="-285750" defTabSz="931863">
              <a:defRPr sz="1200">
                <a:solidFill>
                  <a:schemeClr val="tx1"/>
                </a:solidFill>
                <a:latin typeface="Arial" pitchFamily="34" charset="0"/>
                <a:cs typeface="Arial" pitchFamily="34" charset="0"/>
              </a:defRPr>
            </a:lvl2pPr>
            <a:lvl3pPr marL="1143000" indent="-228600" defTabSz="931863">
              <a:defRPr sz="1200">
                <a:solidFill>
                  <a:schemeClr val="tx1"/>
                </a:solidFill>
                <a:latin typeface="Arial" pitchFamily="34" charset="0"/>
                <a:cs typeface="Arial" pitchFamily="34" charset="0"/>
              </a:defRPr>
            </a:lvl3pPr>
            <a:lvl4pPr marL="1600200" indent="-228600" defTabSz="931863">
              <a:defRPr sz="1200">
                <a:solidFill>
                  <a:schemeClr val="tx1"/>
                </a:solidFill>
                <a:latin typeface="Arial" pitchFamily="34" charset="0"/>
                <a:cs typeface="Arial" pitchFamily="34" charset="0"/>
              </a:defRPr>
            </a:lvl4pPr>
            <a:lvl5pPr marL="2057400" indent="-228600" defTabSz="931863">
              <a:defRPr sz="1200">
                <a:solidFill>
                  <a:schemeClr val="tx1"/>
                </a:solidFill>
                <a:latin typeface="Arial" pitchFamily="34" charset="0"/>
                <a:cs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0" hangingPunct="0"/>
            <a:fld id="{919E78CF-24F9-4DFE-9F28-D6C85DCC6FA8}" type="slidenum">
              <a:rPr lang="en-US" altLang="en-US">
                <a:ea typeface="ヒラギノ角ゴ Pro W3"/>
                <a:cs typeface="ヒラギノ角ゴ Pro W3"/>
              </a:rPr>
              <a:pPr eaLnBrk="0" hangingPunct="0"/>
              <a:t>2</a:t>
            </a:fld>
            <a:endParaRPr lang="en-US" altLang="en-US">
              <a:ea typeface="ヒラギノ角ゴ Pro W3"/>
              <a:cs typeface="ヒラギノ角ゴ Pro W3"/>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bg-BG" altLang="en-US" smtClean="0">
              <a:latin typeface="Arial" pitchFamily="34" charset="0"/>
              <a:ea typeface="ヒラギノ角ゴ Pro W3"/>
              <a:cs typeface="ヒラギノ角ゴ Pro W3"/>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smtClean="0">
              <a:latin typeface="Arial" pitchFamily="34" charset="0"/>
              <a:cs typeface="Arial" pitchFamily="34" charset="0"/>
            </a:endParaRPr>
          </a:p>
          <a:p>
            <a:r>
              <a:rPr lang="bg-BG" smtClean="0">
                <a:latin typeface="Arial" pitchFamily="34" charset="0"/>
                <a:cs typeface="Arial" pitchFamily="34" charset="0"/>
              </a:rPr>
              <a:t> </a:t>
            </a:r>
          </a:p>
          <a:p>
            <a:endParaRPr lang="bg-BG" b="1" smtClean="0">
              <a:latin typeface="Arial" pitchFamily="34" charset="0"/>
              <a:cs typeface="Arial" pitchFamily="34" charset="0"/>
            </a:endParaRPr>
          </a:p>
          <a:p>
            <a:endParaRPr lang="bg-BG" b="1" smtClean="0">
              <a:latin typeface="Arial" pitchFamily="34" charset="0"/>
              <a:cs typeface="Arial" pitchFamily="34" charset="0"/>
            </a:endParaRPr>
          </a:p>
        </p:txBody>
      </p:sp>
      <p:sp>
        <p:nvSpPr>
          <p:cNvPr id="583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DEE0228-11F8-42E7-9ED2-724273DB3A08}" type="slidenum">
              <a:rPr lang="bg-BG" smtClean="0"/>
              <a:pPr eaLnBrk="1" hangingPunct="1"/>
              <a:t>47</a:t>
            </a:fld>
            <a:endParaRPr lang="bg-BG"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smtClean="0">
              <a:latin typeface="Arial" pitchFamily="34" charset="0"/>
              <a:cs typeface="Arial" pitchFamily="34" charset="0"/>
            </a:endParaRPr>
          </a:p>
          <a:p>
            <a:r>
              <a:rPr lang="bg-BG" smtClean="0">
                <a:latin typeface="Arial" pitchFamily="34" charset="0"/>
                <a:cs typeface="Arial" pitchFamily="34" charset="0"/>
              </a:rPr>
              <a:t> </a:t>
            </a:r>
          </a:p>
          <a:p>
            <a:r>
              <a:rPr lang="bg-BG" smtClean="0">
                <a:latin typeface="Arial" pitchFamily="34" charset="0"/>
                <a:cs typeface="Arial" pitchFamily="34" charset="0"/>
              </a:rPr>
              <a:t> </a:t>
            </a:r>
          </a:p>
          <a:p>
            <a:endParaRPr lang="bg-BG" b="1" smtClean="0">
              <a:latin typeface="Arial" pitchFamily="34" charset="0"/>
              <a:cs typeface="Arial" pitchFamily="34" charset="0"/>
            </a:endParaRPr>
          </a:p>
          <a:p>
            <a:endParaRPr lang="bg-BG" b="1" smtClean="0">
              <a:latin typeface="Arial" pitchFamily="34" charset="0"/>
              <a:cs typeface="Arial" pitchFamily="34" charset="0"/>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0988E26-B754-4DA9-8C7A-192A28678DDA}" type="slidenum">
              <a:rPr lang="bg-BG" smtClean="0"/>
              <a:pPr eaLnBrk="1" hangingPunct="1"/>
              <a:t>48</a:t>
            </a:fld>
            <a:endParaRPr lang="bg-BG"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smtClean="0">
              <a:latin typeface="Arial" pitchFamily="34" charset="0"/>
              <a:cs typeface="Arial" pitchFamily="34" charset="0"/>
            </a:endParaRPr>
          </a:p>
          <a:p>
            <a:r>
              <a:rPr lang="bg-BG" smtClean="0">
                <a:latin typeface="Arial" pitchFamily="34" charset="0"/>
                <a:cs typeface="Arial" pitchFamily="34" charset="0"/>
              </a:rPr>
              <a:t> </a:t>
            </a:r>
          </a:p>
          <a:p>
            <a:r>
              <a:rPr lang="bg-BG" smtClean="0">
                <a:latin typeface="Arial" pitchFamily="34" charset="0"/>
                <a:cs typeface="Arial" pitchFamily="34" charset="0"/>
              </a:rPr>
              <a:t> </a:t>
            </a:r>
          </a:p>
          <a:p>
            <a:endParaRPr lang="bg-BG" b="1" smtClean="0">
              <a:latin typeface="Arial" pitchFamily="34" charset="0"/>
              <a:cs typeface="Arial" pitchFamily="34" charset="0"/>
            </a:endParaRPr>
          </a:p>
          <a:p>
            <a:endParaRPr lang="bg-BG" b="1" smtClean="0">
              <a:latin typeface="Arial" pitchFamily="34" charset="0"/>
              <a:cs typeface="Arial" pitchFamily="34" charset="0"/>
            </a:endParaRPr>
          </a:p>
        </p:txBody>
      </p:sp>
      <p:sp>
        <p:nvSpPr>
          <p:cNvPr id="604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0F02282-B9DB-4A4A-B450-D75D6BA39A4D}" type="slidenum">
              <a:rPr lang="bg-BG" smtClean="0"/>
              <a:pPr eaLnBrk="1" hangingPunct="1"/>
              <a:t>49</a:t>
            </a:fld>
            <a:endParaRPr lang="bg-BG"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smtClean="0">
              <a:latin typeface="Arial" pitchFamily="34" charset="0"/>
              <a:cs typeface="Arial" pitchFamily="34" charset="0"/>
            </a:endParaRPr>
          </a:p>
          <a:p>
            <a:r>
              <a:rPr lang="bg-BG" smtClean="0">
                <a:latin typeface="Arial" pitchFamily="34" charset="0"/>
                <a:cs typeface="Arial" pitchFamily="34" charset="0"/>
              </a:rPr>
              <a:t> </a:t>
            </a:r>
          </a:p>
          <a:p>
            <a:r>
              <a:rPr lang="bg-BG" smtClean="0">
                <a:latin typeface="Arial" pitchFamily="34" charset="0"/>
                <a:cs typeface="Arial" pitchFamily="34" charset="0"/>
              </a:rPr>
              <a:t> </a:t>
            </a:r>
          </a:p>
          <a:p>
            <a:endParaRPr lang="bg-BG" b="1" smtClean="0">
              <a:latin typeface="Arial" pitchFamily="34" charset="0"/>
              <a:cs typeface="Arial" pitchFamily="34" charset="0"/>
            </a:endParaRPr>
          </a:p>
          <a:p>
            <a:endParaRPr lang="bg-BG" b="1" smtClean="0">
              <a:latin typeface="Arial" pitchFamily="34" charset="0"/>
              <a:cs typeface="Arial" pitchFamily="34" charset="0"/>
            </a:endParaRPr>
          </a:p>
        </p:txBody>
      </p:sp>
      <p:sp>
        <p:nvSpPr>
          <p:cNvPr id="614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E6DEE7B-3452-42C7-BF7D-6AE9F8286B78}" type="slidenum">
              <a:rPr lang="bg-BG" smtClean="0"/>
              <a:pPr eaLnBrk="1" hangingPunct="1"/>
              <a:t>50</a:t>
            </a:fld>
            <a:endParaRPr lang="bg-BG"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smtClean="0">
              <a:latin typeface="Arial" pitchFamily="34" charset="0"/>
              <a:cs typeface="Arial" pitchFamily="34" charset="0"/>
            </a:endParaRPr>
          </a:p>
          <a:p>
            <a:r>
              <a:rPr lang="bg-BG" smtClean="0">
                <a:latin typeface="Arial" pitchFamily="34" charset="0"/>
                <a:cs typeface="Arial" pitchFamily="34" charset="0"/>
              </a:rPr>
              <a:t> </a:t>
            </a:r>
          </a:p>
          <a:p>
            <a:r>
              <a:rPr lang="bg-BG" smtClean="0">
                <a:latin typeface="Arial" pitchFamily="34" charset="0"/>
                <a:cs typeface="Arial" pitchFamily="34" charset="0"/>
              </a:rPr>
              <a:t> </a:t>
            </a:r>
          </a:p>
          <a:p>
            <a:endParaRPr lang="bg-BG" b="1" smtClean="0">
              <a:latin typeface="Arial" pitchFamily="34" charset="0"/>
              <a:cs typeface="Arial" pitchFamily="34" charset="0"/>
            </a:endParaRPr>
          </a:p>
          <a:p>
            <a:endParaRPr lang="bg-BG" b="1" smtClean="0">
              <a:latin typeface="Arial" pitchFamily="34" charset="0"/>
              <a:cs typeface="Arial" pitchFamily="34" charset="0"/>
            </a:endParaRPr>
          </a:p>
        </p:txBody>
      </p:sp>
      <p:sp>
        <p:nvSpPr>
          <p:cNvPr id="624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9B0B112-7332-4F13-90D6-7C6E95815866}" type="slidenum">
              <a:rPr lang="bg-BG" smtClean="0"/>
              <a:pPr eaLnBrk="1" hangingPunct="1"/>
              <a:t>51</a:t>
            </a:fld>
            <a:endParaRPr lang="bg-BG"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smtClean="0">
              <a:latin typeface="Arial" pitchFamily="34" charset="0"/>
              <a:cs typeface="Arial" pitchFamily="34" charset="0"/>
            </a:endParaRPr>
          </a:p>
          <a:p>
            <a:r>
              <a:rPr lang="bg-BG" smtClean="0">
                <a:latin typeface="Arial" pitchFamily="34" charset="0"/>
                <a:cs typeface="Arial" pitchFamily="34" charset="0"/>
              </a:rPr>
              <a:t> </a:t>
            </a:r>
          </a:p>
          <a:p>
            <a:endParaRPr lang="bg-BG" b="1" smtClean="0">
              <a:latin typeface="Arial" pitchFamily="34" charset="0"/>
              <a:cs typeface="Arial" pitchFamily="34" charset="0"/>
            </a:endParaRPr>
          </a:p>
          <a:p>
            <a:endParaRPr lang="bg-BG" b="1" smtClean="0">
              <a:latin typeface="Arial" pitchFamily="34" charset="0"/>
              <a:cs typeface="Arial" pitchFamily="34" charset="0"/>
            </a:endParaRPr>
          </a:p>
        </p:txBody>
      </p:sp>
      <p:sp>
        <p:nvSpPr>
          <p:cNvPr id="634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489A3C3-E2CB-455B-AADA-51B256132D6C}" type="slidenum">
              <a:rPr lang="bg-BG" smtClean="0"/>
              <a:pPr eaLnBrk="1" hangingPunct="1"/>
              <a:t>52</a:t>
            </a:fld>
            <a:endParaRPr lang="bg-BG"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latin typeface="Arial" pitchFamily="34" charset="0"/>
              <a:cs typeface="Arial" pitchFamily="34" charset="0"/>
            </a:endParaRPr>
          </a:p>
        </p:txBody>
      </p:sp>
      <p:sp>
        <p:nvSpPr>
          <p:cNvPr id="645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D64AFE3-7FFD-4720-980A-42CADBB925FC}" type="slidenum">
              <a:rPr lang="bg-BG" smtClean="0"/>
              <a:pPr eaLnBrk="1" hangingPunct="1"/>
              <a:t>53</a:t>
            </a:fld>
            <a:endParaRPr lang="bg-BG"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smtClean="0">
              <a:latin typeface="Arial" pitchFamily="34" charset="0"/>
              <a:cs typeface="Arial" pitchFamily="34" charset="0"/>
            </a:endParaRPr>
          </a:p>
          <a:p>
            <a:r>
              <a:rPr lang="bg-BG" smtClean="0">
                <a:latin typeface="Arial" pitchFamily="34" charset="0"/>
                <a:cs typeface="Arial" pitchFamily="34" charset="0"/>
              </a:rPr>
              <a:t> </a:t>
            </a:r>
          </a:p>
          <a:p>
            <a:endParaRPr lang="bg-BG" b="1" smtClean="0">
              <a:latin typeface="Arial" pitchFamily="34" charset="0"/>
              <a:cs typeface="Arial" pitchFamily="34" charset="0"/>
            </a:endParaRPr>
          </a:p>
          <a:p>
            <a:endParaRPr lang="bg-BG" b="1" smtClean="0">
              <a:latin typeface="Arial" pitchFamily="34" charset="0"/>
              <a:cs typeface="Arial" pitchFamily="34" charset="0"/>
            </a:endParaRPr>
          </a:p>
        </p:txBody>
      </p:sp>
      <p:sp>
        <p:nvSpPr>
          <p:cNvPr id="655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956B139-2C45-49B7-9CB7-4CEC708740D4}" type="slidenum">
              <a:rPr lang="bg-BG" smtClean="0"/>
              <a:pPr eaLnBrk="1" hangingPunct="1"/>
              <a:t>54</a:t>
            </a:fld>
            <a:endParaRPr lang="bg-BG"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smtClean="0">
              <a:latin typeface="Arial" pitchFamily="34" charset="0"/>
              <a:cs typeface="Arial" pitchFamily="34" charset="0"/>
            </a:endParaRPr>
          </a:p>
          <a:p>
            <a:r>
              <a:rPr lang="bg-BG" smtClean="0">
                <a:latin typeface="Arial" pitchFamily="34" charset="0"/>
                <a:cs typeface="Arial" pitchFamily="34" charset="0"/>
              </a:rPr>
              <a:t> </a:t>
            </a:r>
          </a:p>
          <a:p>
            <a:r>
              <a:rPr lang="bg-BG" smtClean="0">
                <a:latin typeface="Arial" pitchFamily="34" charset="0"/>
                <a:cs typeface="Arial" pitchFamily="34" charset="0"/>
              </a:rPr>
              <a:t> </a:t>
            </a:r>
          </a:p>
          <a:p>
            <a:endParaRPr lang="bg-BG" b="1" smtClean="0">
              <a:latin typeface="Arial" pitchFamily="34" charset="0"/>
              <a:cs typeface="Arial" pitchFamily="34" charset="0"/>
            </a:endParaRPr>
          </a:p>
          <a:p>
            <a:endParaRPr lang="bg-BG" b="1" smtClean="0">
              <a:latin typeface="Arial" pitchFamily="34" charset="0"/>
              <a:cs typeface="Arial" pitchFamily="34" charset="0"/>
            </a:endParaRPr>
          </a:p>
        </p:txBody>
      </p:sp>
      <p:sp>
        <p:nvSpPr>
          <p:cNvPr id="665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E5E8FFB-5417-46C4-A89A-FEB84725CE24}" type="slidenum">
              <a:rPr lang="bg-BG" smtClean="0"/>
              <a:pPr eaLnBrk="1" hangingPunct="1"/>
              <a:t>55</a:t>
            </a:fld>
            <a:endParaRPr lang="bg-BG"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smtClean="0">
              <a:latin typeface="Arial" pitchFamily="34" charset="0"/>
              <a:cs typeface="Arial" pitchFamily="34" charset="0"/>
            </a:endParaRPr>
          </a:p>
          <a:p>
            <a:r>
              <a:rPr lang="bg-BG" smtClean="0">
                <a:latin typeface="Arial" pitchFamily="34" charset="0"/>
                <a:cs typeface="Arial" pitchFamily="34" charset="0"/>
              </a:rPr>
              <a:t> </a:t>
            </a:r>
          </a:p>
          <a:p>
            <a:r>
              <a:rPr lang="bg-BG" smtClean="0">
                <a:latin typeface="Arial" pitchFamily="34" charset="0"/>
                <a:cs typeface="Arial" pitchFamily="34" charset="0"/>
              </a:rPr>
              <a:t> </a:t>
            </a:r>
          </a:p>
          <a:p>
            <a:endParaRPr lang="bg-BG" b="1" smtClean="0">
              <a:latin typeface="Arial" pitchFamily="34" charset="0"/>
              <a:cs typeface="Arial" pitchFamily="34" charset="0"/>
            </a:endParaRPr>
          </a:p>
          <a:p>
            <a:endParaRPr lang="bg-BG" b="1" smtClean="0">
              <a:latin typeface="Arial" pitchFamily="34" charset="0"/>
              <a:cs typeface="Arial" pitchFamily="34" charset="0"/>
            </a:endParaRPr>
          </a:p>
        </p:txBody>
      </p:sp>
      <p:sp>
        <p:nvSpPr>
          <p:cNvPr id="675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AF44BAE-CFAF-4C41-9C7C-08D9A3E6D0CC}" type="slidenum">
              <a:rPr lang="bg-BG" smtClean="0"/>
              <a:pPr eaLnBrk="1" hangingPunct="1"/>
              <a:t>56</a:t>
            </a:fld>
            <a:endParaRPr lang="bg-BG"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r>
              <a:rPr lang="bg-BG" altLang="bg-BG" smtClean="0">
                <a:latin typeface="Arial" pitchFamily="34" charset="0"/>
                <a:cs typeface="Arial" pitchFamily="34" charset="0"/>
              </a:rPr>
              <a:t>Началото – Сакичи Тойода, вместо да стане каменоделец като баща си, иска да помогне на жените в бедното си село и така стига до създаването на първия автоматичен стан през 1894. Заедно със сина си Киичиро през 1924 патентоват жакардовия стан, в употреба и до днес. Но този млад мъж Киичиро Тойода, в един момент казва: „Да отворим прозореца. Светът е голям!“ В 1935 компанията пуска първия седан, а в момента произвежда и продава на всички континенти. </a:t>
            </a:r>
            <a:r>
              <a:rPr lang="bg-BG" altLang="bg-BG" b="1" smtClean="0">
                <a:latin typeface="Arial" pitchFamily="34" charset="0"/>
                <a:cs typeface="Arial" pitchFamily="34" charset="0"/>
              </a:rPr>
              <a:t>Ценностите – труд, благодарност и служба остават непроменени, но днешната визия е: да свържем хората, автомобилите и общностите в мобилно общество,  което да пази природата и ни създава много повече радост от живота. Защо си позволих тази аналогия? </a:t>
            </a:r>
            <a:r>
              <a:rPr lang="en-US" altLang="bg-BG" b="1" smtClean="0">
                <a:latin typeface="Arial" pitchFamily="34" charset="0"/>
                <a:cs typeface="Arial" pitchFamily="34" charset="0"/>
              </a:rPr>
              <a:t> </a:t>
            </a:r>
            <a:endParaRPr lang="bg-BG" altLang="bg-BG" b="1" smtClean="0">
              <a:latin typeface="Arial" pitchFamily="34" charset="0"/>
              <a:cs typeface="Arial" pitchFamily="34" charset="0"/>
            </a:endParaRPr>
          </a:p>
          <a:p>
            <a:r>
              <a:rPr lang="bg-BG" altLang="bg-BG" b="1" smtClean="0">
                <a:latin typeface="Arial" pitchFamily="34" charset="0"/>
                <a:cs typeface="Arial" pitchFamily="34" charset="0"/>
              </a:rPr>
              <a:t>„Нашето членство се върти около все същите 1,2 милиона в последните 20 години. Ние не растем, нашите членове остаряват. Имаме твърде много клубове, на които им липсват знанията или мотивацията да постигнат въздействие: клубове, които дори не знаят какво правим на глобално ниво, клубове, които не знаят за нашите програми или за нашата фондация, клубове, които дори не знаят как да са част от всичко това.</a:t>
            </a:r>
          </a:p>
          <a:p>
            <a:r>
              <a:rPr lang="bg-BG" altLang="bg-BG" b="1" smtClean="0">
                <a:latin typeface="Arial" pitchFamily="34" charset="0"/>
                <a:cs typeface="Arial" pitchFamily="34" charset="0"/>
              </a:rPr>
              <a:t>Ние сме организация на членовете си и за членовете си. И ако искаме да сме в състояние да служим и да постигаме целите си, ние трябва да се грижим за нашите членове.“</a:t>
            </a:r>
            <a:endParaRPr lang="bg-BG" altLang="bg-BG" smtClean="0">
              <a:latin typeface="Arial" pitchFamily="34" charset="0"/>
              <a:cs typeface="Arial" pitchFamily="34" charset="0"/>
            </a:endParaRPr>
          </a:p>
          <a:p>
            <a:r>
              <a:rPr lang="en-US" altLang="bg-BG" i="1" smtClean="0">
                <a:latin typeface="Arial" pitchFamily="34" charset="0"/>
                <a:cs typeface="Arial" pitchFamily="34" charset="0"/>
              </a:rPr>
              <a:t>BARRY RASSIN, RI PRESIDENT-ELECT’S THEME ADDRESS TO THE 2018 INTERNATIONAL ASSEMBLY </a:t>
            </a:r>
            <a:endParaRPr lang="bg-BG" altLang="bg-BG" smtClean="0">
              <a:latin typeface="Arial" pitchFamily="34" charset="0"/>
              <a:cs typeface="Arial" pitchFamily="34" charset="0"/>
            </a:endParaRPr>
          </a:p>
          <a:p>
            <a:endParaRPr lang="bg-BG" altLang="bg-BG" smtClean="0">
              <a:latin typeface="Arial" pitchFamily="34" charset="0"/>
              <a:cs typeface="Arial" pitchFamily="34" charset="0"/>
            </a:endParaRPr>
          </a:p>
          <a:p>
            <a:r>
              <a:rPr lang="bg-BG" altLang="bg-BG" smtClean="0">
                <a:latin typeface="Arial" pitchFamily="34" charset="0"/>
                <a:cs typeface="Arial" pitchFamily="34" charset="0"/>
              </a:rPr>
              <a:t> </a:t>
            </a:r>
          </a:p>
          <a:p>
            <a:r>
              <a:rPr lang="bg-BG" altLang="bg-BG" smtClean="0">
                <a:latin typeface="Arial" pitchFamily="34" charset="0"/>
                <a:cs typeface="Arial" pitchFamily="34" charset="0"/>
              </a:rPr>
              <a:t> </a:t>
            </a:r>
          </a:p>
          <a:p>
            <a:endParaRPr lang="bg-BG" altLang="bg-BG" b="1" smtClean="0">
              <a:latin typeface="Arial" pitchFamily="34" charset="0"/>
              <a:cs typeface="Arial" pitchFamily="34" charset="0"/>
            </a:endParaRPr>
          </a:p>
          <a:p>
            <a:endParaRPr lang="bg-BG" altLang="bg-BG" b="1" smtClean="0">
              <a:latin typeface="Arial" pitchFamily="34" charset="0"/>
              <a:cs typeface="Arial" pitchFamily="34" charset="0"/>
            </a:endParaRPr>
          </a:p>
        </p:txBody>
      </p:sp>
      <p:sp>
        <p:nvSpPr>
          <p:cNvPr id="44036"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102AF6DF-891B-4CED-979D-8AEEAD5A0C08}" type="slidenum">
              <a:rPr lang="bg-BG" altLang="bg-BG"/>
              <a:pPr/>
              <a:t>3</a:t>
            </a:fld>
            <a:endParaRPr lang="bg-BG" altLang="bg-BG"/>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smtClean="0">
              <a:latin typeface="Arial" pitchFamily="34" charset="0"/>
              <a:cs typeface="Arial" pitchFamily="34" charset="0"/>
            </a:endParaRPr>
          </a:p>
          <a:p>
            <a:r>
              <a:rPr lang="bg-BG" smtClean="0">
                <a:latin typeface="Arial" pitchFamily="34" charset="0"/>
                <a:cs typeface="Arial" pitchFamily="34" charset="0"/>
              </a:rPr>
              <a:t> </a:t>
            </a:r>
          </a:p>
          <a:p>
            <a:r>
              <a:rPr lang="bg-BG" smtClean="0">
                <a:latin typeface="Arial" pitchFamily="34" charset="0"/>
                <a:cs typeface="Arial" pitchFamily="34" charset="0"/>
              </a:rPr>
              <a:t> </a:t>
            </a:r>
          </a:p>
          <a:p>
            <a:endParaRPr lang="bg-BG" b="1" smtClean="0">
              <a:latin typeface="Arial" pitchFamily="34" charset="0"/>
              <a:cs typeface="Arial" pitchFamily="34" charset="0"/>
            </a:endParaRPr>
          </a:p>
          <a:p>
            <a:endParaRPr lang="bg-BG" b="1" smtClean="0">
              <a:latin typeface="Arial" pitchFamily="34" charset="0"/>
              <a:cs typeface="Arial" pitchFamily="34" charset="0"/>
            </a:endParaRPr>
          </a:p>
        </p:txBody>
      </p:sp>
      <p:sp>
        <p:nvSpPr>
          <p:cNvPr id="686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A243BF6-7D2F-4D44-BB7E-2D932880A803}" type="slidenum">
              <a:rPr lang="bg-BG" smtClean="0"/>
              <a:pPr eaLnBrk="1" hangingPunct="1"/>
              <a:t>57</a:t>
            </a:fld>
            <a:endParaRPr lang="bg-BG"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
        <p:nvSpPr>
          <p:cNvPr id="696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2689891-62BE-493D-933F-4B8489A47C95}" type="slidenum">
              <a:rPr lang="bg-BG" smtClean="0"/>
              <a:pPr eaLnBrk="1" hangingPunct="1"/>
              <a:t>58</a:t>
            </a:fld>
            <a:endParaRPr lang="bg-BG"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3CA5CE9D-EC46-415F-AE97-2123DD72499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ヒラギノ角ゴ Pro W3"/>
              </a:rPr>
              <a:pPr marL="0" marR="0" lvl="0" indent="0" algn="r" defTabSz="931863" rtl="0" eaLnBrk="0" fontAlgn="base" latinLnBrk="0" hangingPunct="0">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ヒラギノ角ゴ Pro W3"/>
            </a:endParaRPr>
          </a:p>
        </p:txBody>
      </p:sp>
      <p:sp>
        <p:nvSpPr>
          <p:cNvPr id="40963" name="Rectangle 2"/>
          <p:cNvSpPr>
            <a:spLocks noGrp="1" noRot="1" noChangeAspect="1" noChangeArrowheads="1" noTextEdit="1"/>
          </p:cNvSpPr>
          <p:nvPr>
            <p:ph type="sldImg"/>
          </p:nvPr>
        </p:nvSpPr>
        <p:spPr>
          <a:xfrm>
            <a:off x="1371600" y="1143000"/>
            <a:ext cx="4114800" cy="3086100"/>
          </a:xfrm>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bg-BG" altLang="en-US" sz="1400" smtClean="0">
                <a:latin typeface="Bookman Old Style" panose="02050604050505020204" pitchFamily="18" charset="0"/>
                <a:ea typeface="ヒラギノ角ゴ Pro W3"/>
                <a:cs typeface="ヒラギノ角ゴ Pro W3"/>
              </a:rPr>
              <a:t>Въведение</a:t>
            </a:r>
          </a:p>
        </p:txBody>
      </p:sp>
    </p:spTree>
    <p:extLst>
      <p:ext uri="{BB962C8B-B14F-4D97-AF65-F5344CB8AC3E}">
        <p14:creationId xmlns:p14="http://schemas.microsoft.com/office/powerpoint/2010/main" val="30074163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itchFamily="34" charset="0"/>
                <a:cs typeface="Arial" pitchFamily="34" charset="0"/>
              </a:defRPr>
            </a:lvl1pPr>
            <a:lvl2pPr marL="742950" indent="-285750" defTabSz="931863">
              <a:defRPr>
                <a:solidFill>
                  <a:schemeClr val="tx1"/>
                </a:solidFill>
                <a:latin typeface="Arial" pitchFamily="34" charset="0"/>
                <a:cs typeface="Arial" pitchFamily="34" charset="0"/>
              </a:defRPr>
            </a:lvl2pPr>
            <a:lvl3pPr marL="1143000" indent="-228600" defTabSz="931863">
              <a:defRPr>
                <a:solidFill>
                  <a:schemeClr val="tx1"/>
                </a:solidFill>
                <a:latin typeface="Arial" pitchFamily="34" charset="0"/>
                <a:cs typeface="Arial" pitchFamily="34" charset="0"/>
              </a:defRPr>
            </a:lvl3pPr>
            <a:lvl4pPr marL="1600200" indent="-228600" defTabSz="931863">
              <a:defRPr>
                <a:solidFill>
                  <a:schemeClr val="tx1"/>
                </a:solidFill>
                <a:latin typeface="Arial" pitchFamily="34" charset="0"/>
                <a:cs typeface="Arial" pitchFamily="34" charset="0"/>
              </a:defRPr>
            </a:lvl4pPr>
            <a:lvl5pPr marL="2057400" indent="-228600" defTabSz="931863">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fld id="{31202B46-6488-4738-93FC-D6685458F5DD}" type="slidenum">
              <a:rPr lang="en-US" altLang="en-US">
                <a:ea typeface="ヒラギノ角ゴ Pro W3"/>
                <a:cs typeface="ヒラギノ角ゴ Pro W3"/>
              </a:rPr>
              <a:pPr eaLnBrk="0" hangingPunct="0"/>
              <a:t>60</a:t>
            </a:fld>
            <a:endParaRPr lang="en-US" altLang="en-US">
              <a:ea typeface="ヒラギノ角ゴ Pro W3"/>
              <a:cs typeface="ヒラギノ角ゴ Pro W3"/>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bg-BG" altLang="en-US" smtClean="0">
              <a:latin typeface="Arial" pitchFamily="34" charset="0"/>
              <a:ea typeface="ヒラギノ角ゴ Pro W3"/>
              <a:cs typeface="ヒラギノ角ゴ Pro W3"/>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bg-BG" smtClean="0">
              <a:latin typeface="Arial" pitchFamily="34" charset="0"/>
              <a:cs typeface="Arial" pitchFamily="34" charset="0"/>
            </a:endParaRPr>
          </a:p>
          <a:p>
            <a:r>
              <a:rPr lang="bg-BG" altLang="bg-BG" smtClean="0">
                <a:latin typeface="Arial" pitchFamily="34" charset="0"/>
                <a:cs typeface="Arial" pitchFamily="34" charset="0"/>
              </a:rPr>
              <a:t> </a:t>
            </a:r>
          </a:p>
          <a:p>
            <a:r>
              <a:rPr lang="bg-BG" altLang="bg-BG" smtClean="0">
                <a:latin typeface="Arial" pitchFamily="34" charset="0"/>
                <a:cs typeface="Arial" pitchFamily="34" charset="0"/>
              </a:rPr>
              <a:t> </a:t>
            </a:r>
          </a:p>
          <a:p>
            <a:endParaRPr lang="bg-BG" altLang="bg-BG" b="1" smtClean="0">
              <a:latin typeface="Arial" pitchFamily="34" charset="0"/>
              <a:cs typeface="Arial" pitchFamily="34" charset="0"/>
            </a:endParaRPr>
          </a:p>
          <a:p>
            <a:endParaRPr lang="bg-BG" altLang="bg-BG" b="1" smtClean="0">
              <a:latin typeface="Arial" pitchFamily="34" charset="0"/>
              <a:cs typeface="Arial" pitchFamily="34" charset="0"/>
            </a:endParaRPr>
          </a:p>
        </p:txBody>
      </p:sp>
      <p:sp>
        <p:nvSpPr>
          <p:cNvPr id="542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0377BF13-4715-4761-9B16-2489279B8E7B}" type="slidenum">
              <a:rPr lang="bg-BG" altLang="bg-BG"/>
              <a:pPr/>
              <a:t>61</a:t>
            </a:fld>
            <a:endParaRPr lang="bg-BG" altLang="bg-BG"/>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bg-BG" smtClean="0">
              <a:latin typeface="Arial" pitchFamily="34" charset="0"/>
              <a:cs typeface="Arial" pitchFamily="34" charset="0"/>
            </a:endParaRPr>
          </a:p>
          <a:p>
            <a:r>
              <a:rPr lang="bg-BG" altLang="bg-BG" smtClean="0">
                <a:latin typeface="Arial" pitchFamily="34" charset="0"/>
                <a:cs typeface="Arial" pitchFamily="34" charset="0"/>
              </a:rPr>
              <a:t> </a:t>
            </a:r>
          </a:p>
          <a:p>
            <a:r>
              <a:rPr lang="bg-BG" altLang="bg-BG" smtClean="0">
                <a:latin typeface="Arial" pitchFamily="34" charset="0"/>
                <a:cs typeface="Arial" pitchFamily="34" charset="0"/>
              </a:rPr>
              <a:t> </a:t>
            </a:r>
          </a:p>
          <a:p>
            <a:endParaRPr lang="bg-BG" altLang="bg-BG" b="1" smtClean="0">
              <a:latin typeface="Arial" pitchFamily="34" charset="0"/>
              <a:cs typeface="Arial" pitchFamily="34" charset="0"/>
            </a:endParaRPr>
          </a:p>
          <a:p>
            <a:endParaRPr lang="bg-BG" altLang="bg-BG" b="1" smtClean="0">
              <a:latin typeface="Arial" pitchFamily="34" charset="0"/>
              <a:cs typeface="Arial" pitchFamily="34" charset="0"/>
            </a:endParaRPr>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BD294A6-6517-4E01-891E-4701211D03F1}" type="slidenum">
              <a:rPr lang="bg-BG" altLang="bg-BG"/>
              <a:pPr/>
              <a:t>62</a:t>
            </a:fld>
            <a:endParaRPr lang="bg-BG" altLang="bg-BG"/>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bg-BG" smtClean="0">
              <a:latin typeface="Arial" pitchFamily="34" charset="0"/>
              <a:cs typeface="Arial" pitchFamily="34" charset="0"/>
            </a:endParaRPr>
          </a:p>
          <a:p>
            <a:r>
              <a:rPr lang="bg-BG" altLang="bg-BG" smtClean="0">
                <a:latin typeface="Arial" pitchFamily="34" charset="0"/>
                <a:cs typeface="Arial" pitchFamily="34" charset="0"/>
              </a:rPr>
              <a:t> </a:t>
            </a:r>
          </a:p>
          <a:p>
            <a:r>
              <a:rPr lang="bg-BG" altLang="bg-BG" smtClean="0">
                <a:latin typeface="Arial" pitchFamily="34" charset="0"/>
                <a:cs typeface="Arial" pitchFamily="34" charset="0"/>
              </a:rPr>
              <a:t> </a:t>
            </a:r>
          </a:p>
          <a:p>
            <a:endParaRPr lang="bg-BG" altLang="bg-BG" b="1" smtClean="0">
              <a:latin typeface="Arial" pitchFamily="34" charset="0"/>
              <a:cs typeface="Arial" pitchFamily="34" charset="0"/>
            </a:endParaRPr>
          </a:p>
          <a:p>
            <a:endParaRPr lang="bg-BG" altLang="bg-BG" b="1" smtClean="0">
              <a:latin typeface="Arial" pitchFamily="34" charset="0"/>
              <a:cs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F0745956-5A60-4BEB-9CA9-B8161E5F71AB}" type="slidenum">
              <a:rPr lang="bg-BG" altLang="bg-BG"/>
              <a:pPr/>
              <a:t>63</a:t>
            </a:fld>
            <a:endParaRPr lang="bg-BG" altLang="bg-BG"/>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bg-BG" smtClean="0">
              <a:latin typeface="Arial" pitchFamily="34" charset="0"/>
              <a:cs typeface="Arial" pitchFamily="34" charset="0"/>
            </a:endParaRPr>
          </a:p>
          <a:p>
            <a:r>
              <a:rPr lang="bg-BG" altLang="bg-BG" smtClean="0">
                <a:latin typeface="Arial" pitchFamily="34" charset="0"/>
                <a:cs typeface="Arial" pitchFamily="34" charset="0"/>
              </a:rPr>
              <a:t> </a:t>
            </a:r>
          </a:p>
          <a:p>
            <a:r>
              <a:rPr lang="bg-BG" altLang="bg-BG" smtClean="0">
                <a:latin typeface="Arial" pitchFamily="34" charset="0"/>
                <a:cs typeface="Arial" pitchFamily="34" charset="0"/>
              </a:rPr>
              <a:t> </a:t>
            </a:r>
          </a:p>
          <a:p>
            <a:endParaRPr lang="bg-BG" altLang="bg-BG" b="1" smtClean="0">
              <a:latin typeface="Arial" pitchFamily="34" charset="0"/>
              <a:cs typeface="Arial" pitchFamily="34" charset="0"/>
            </a:endParaRPr>
          </a:p>
          <a:p>
            <a:endParaRPr lang="bg-BG" altLang="bg-BG" b="1" smtClean="0">
              <a:latin typeface="Arial" pitchFamily="34" charset="0"/>
              <a:cs typeface="Arial" pitchFamily="34" charset="0"/>
            </a:endParaRPr>
          </a:p>
        </p:txBody>
      </p:sp>
      <p:sp>
        <p:nvSpPr>
          <p:cNvPr id="573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0DA8FABB-E58F-406A-9D5C-AD1DF0C743EA}" type="slidenum">
              <a:rPr lang="bg-BG" altLang="bg-BG"/>
              <a:pPr/>
              <a:t>64</a:t>
            </a:fld>
            <a:endParaRPr lang="bg-BG" altLang="bg-BG"/>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bg-BG" smtClean="0">
              <a:latin typeface="Arial" pitchFamily="34" charset="0"/>
              <a:cs typeface="Arial" pitchFamily="34" charset="0"/>
            </a:endParaRPr>
          </a:p>
          <a:p>
            <a:r>
              <a:rPr lang="bg-BG" altLang="bg-BG" smtClean="0">
                <a:latin typeface="Arial" pitchFamily="34" charset="0"/>
                <a:cs typeface="Arial" pitchFamily="34" charset="0"/>
              </a:rPr>
              <a:t> </a:t>
            </a:r>
          </a:p>
          <a:p>
            <a:r>
              <a:rPr lang="bg-BG" altLang="bg-BG" smtClean="0">
                <a:latin typeface="Arial" pitchFamily="34" charset="0"/>
                <a:cs typeface="Arial" pitchFamily="34" charset="0"/>
              </a:rPr>
              <a:t> </a:t>
            </a:r>
          </a:p>
          <a:p>
            <a:endParaRPr lang="bg-BG" altLang="bg-BG" b="1" smtClean="0">
              <a:latin typeface="Arial" pitchFamily="34" charset="0"/>
              <a:cs typeface="Arial" pitchFamily="34" charset="0"/>
            </a:endParaRPr>
          </a:p>
          <a:p>
            <a:endParaRPr lang="bg-BG" altLang="bg-BG" b="1" smtClean="0">
              <a:latin typeface="Arial" pitchFamily="34" charset="0"/>
              <a:cs typeface="Arial" pitchFamily="34" charset="0"/>
            </a:endParaRPr>
          </a:p>
        </p:txBody>
      </p:sp>
      <p:sp>
        <p:nvSpPr>
          <p:cNvPr id="583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1BDC6753-F72D-4676-8457-2766D4CD81C9}" type="slidenum">
              <a:rPr lang="bg-BG" altLang="bg-BG"/>
              <a:pPr/>
              <a:t>65</a:t>
            </a:fld>
            <a:endParaRPr lang="bg-BG" altLang="bg-BG"/>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bg-BG" smtClean="0">
              <a:latin typeface="Arial" pitchFamily="34" charset="0"/>
              <a:cs typeface="Arial" pitchFamily="34" charset="0"/>
            </a:endParaRPr>
          </a:p>
          <a:p>
            <a:r>
              <a:rPr lang="bg-BG" altLang="bg-BG" smtClean="0">
                <a:latin typeface="Arial" pitchFamily="34" charset="0"/>
                <a:cs typeface="Arial" pitchFamily="34" charset="0"/>
              </a:rPr>
              <a:t> </a:t>
            </a:r>
          </a:p>
          <a:p>
            <a:r>
              <a:rPr lang="bg-BG" altLang="bg-BG" smtClean="0">
                <a:latin typeface="Arial" pitchFamily="34" charset="0"/>
                <a:cs typeface="Arial" pitchFamily="34" charset="0"/>
              </a:rPr>
              <a:t> </a:t>
            </a:r>
          </a:p>
          <a:p>
            <a:endParaRPr lang="bg-BG" altLang="bg-BG" b="1" smtClean="0">
              <a:latin typeface="Arial" pitchFamily="34" charset="0"/>
              <a:cs typeface="Arial" pitchFamily="34" charset="0"/>
            </a:endParaRPr>
          </a:p>
          <a:p>
            <a:endParaRPr lang="bg-BG" altLang="bg-BG" b="1" smtClean="0">
              <a:latin typeface="Arial" pitchFamily="34" charset="0"/>
              <a:cs typeface="Arial" pitchFamily="34" charset="0"/>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121DCB31-19A8-412B-BC1A-4A15714C4BC8}" type="slidenum">
              <a:rPr lang="bg-BG" altLang="bg-BG"/>
              <a:pPr/>
              <a:t>66</a:t>
            </a:fld>
            <a:endParaRPr lang="bg-BG" altLang="bg-BG"/>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3CA5CE9D-EC46-415F-AE97-2123DD72499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ヒラギノ角ゴ Pro W3"/>
              </a:rPr>
              <a:pPr marL="0" marR="0" lvl="0" indent="0" algn="r" defTabSz="931863" rtl="0" eaLnBrk="0" fontAlgn="base" latinLnBrk="0" hangingPunct="0">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ヒラギノ角ゴ Pro W3"/>
            </a:endParaRPr>
          </a:p>
        </p:txBody>
      </p:sp>
      <p:sp>
        <p:nvSpPr>
          <p:cNvPr id="40963" name="Rectangle 2"/>
          <p:cNvSpPr>
            <a:spLocks noGrp="1" noRot="1" noChangeAspect="1" noChangeArrowheads="1" noTextEdit="1"/>
          </p:cNvSpPr>
          <p:nvPr>
            <p:ph type="sldImg"/>
          </p:nvPr>
        </p:nvSpPr>
        <p:spPr>
          <a:xfrm>
            <a:off x="1371600" y="1143000"/>
            <a:ext cx="4114800" cy="3086100"/>
          </a:xfrm>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bg-BG" altLang="en-US" sz="1400" smtClean="0">
                <a:latin typeface="Bookman Old Style" panose="02050604050505020204" pitchFamily="18" charset="0"/>
                <a:ea typeface="ヒラギノ角ゴ Pro W3"/>
                <a:cs typeface="ヒラギノ角ゴ Pro W3"/>
              </a:rPr>
              <a:t>Въведение</a:t>
            </a:r>
          </a:p>
        </p:txBody>
      </p:sp>
    </p:spTree>
    <p:extLst>
      <p:ext uri="{BB962C8B-B14F-4D97-AF65-F5344CB8AC3E}">
        <p14:creationId xmlns:p14="http://schemas.microsoft.com/office/powerpoint/2010/main" val="30074163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bg-BG" smtClean="0">
              <a:latin typeface="Arial" pitchFamily="34" charset="0"/>
              <a:cs typeface="Arial" pitchFamily="34" charset="0"/>
            </a:endParaRPr>
          </a:p>
          <a:p>
            <a:r>
              <a:rPr lang="bg-BG" altLang="bg-BG" smtClean="0">
                <a:latin typeface="Arial" pitchFamily="34" charset="0"/>
                <a:cs typeface="Arial" pitchFamily="34" charset="0"/>
              </a:rPr>
              <a:t> </a:t>
            </a:r>
          </a:p>
          <a:p>
            <a:r>
              <a:rPr lang="bg-BG" altLang="bg-BG" smtClean="0">
                <a:latin typeface="Arial" pitchFamily="34" charset="0"/>
                <a:cs typeface="Arial" pitchFamily="34" charset="0"/>
              </a:rPr>
              <a:t> </a:t>
            </a:r>
          </a:p>
          <a:p>
            <a:endParaRPr lang="bg-BG" altLang="bg-BG" b="1" smtClean="0">
              <a:latin typeface="Arial" pitchFamily="34" charset="0"/>
              <a:cs typeface="Arial" pitchFamily="34" charset="0"/>
            </a:endParaRPr>
          </a:p>
          <a:p>
            <a:endParaRPr lang="bg-BG" altLang="bg-BG" b="1" smtClean="0">
              <a:latin typeface="Arial" pitchFamily="34" charset="0"/>
              <a:cs typeface="Arial" pitchFamily="34" charset="0"/>
            </a:endParaRPr>
          </a:p>
        </p:txBody>
      </p:sp>
      <p:sp>
        <p:nvSpPr>
          <p:cNvPr id="604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0D2230F0-A6E6-47AB-BAFD-1552073AD6F2}" type="slidenum">
              <a:rPr lang="bg-BG" altLang="bg-BG"/>
              <a:pPr/>
              <a:t>67</a:t>
            </a:fld>
            <a:endParaRPr lang="bg-BG" altLang="bg-BG"/>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bg-BG" smtClean="0">
              <a:latin typeface="Arial" pitchFamily="34" charset="0"/>
              <a:cs typeface="Arial" pitchFamily="34" charset="0"/>
            </a:endParaRPr>
          </a:p>
          <a:p>
            <a:r>
              <a:rPr lang="bg-BG" altLang="bg-BG" smtClean="0">
                <a:latin typeface="Arial" pitchFamily="34" charset="0"/>
                <a:cs typeface="Arial" pitchFamily="34" charset="0"/>
              </a:rPr>
              <a:t> </a:t>
            </a:r>
          </a:p>
          <a:p>
            <a:r>
              <a:rPr lang="bg-BG" altLang="bg-BG" smtClean="0">
                <a:latin typeface="Arial" pitchFamily="34" charset="0"/>
                <a:cs typeface="Arial" pitchFamily="34" charset="0"/>
              </a:rPr>
              <a:t> </a:t>
            </a:r>
          </a:p>
          <a:p>
            <a:endParaRPr lang="bg-BG" altLang="bg-BG" b="1" smtClean="0">
              <a:latin typeface="Arial" pitchFamily="34" charset="0"/>
              <a:cs typeface="Arial" pitchFamily="34" charset="0"/>
            </a:endParaRPr>
          </a:p>
          <a:p>
            <a:endParaRPr lang="bg-BG" altLang="bg-BG" b="1" smtClean="0">
              <a:latin typeface="Arial" pitchFamily="34" charset="0"/>
              <a:cs typeface="Arial" pitchFamily="34" charset="0"/>
            </a:endParaRPr>
          </a:p>
        </p:txBody>
      </p:sp>
      <p:sp>
        <p:nvSpPr>
          <p:cNvPr id="614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6EE646BA-AA6C-4D7E-BF27-DB9A2B80BA92}" type="slidenum">
              <a:rPr lang="bg-BG" altLang="bg-BG"/>
              <a:pPr/>
              <a:t>68</a:t>
            </a:fld>
            <a:endParaRPr lang="bg-BG" altLang="bg-BG"/>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bg-BG" smtClean="0">
              <a:latin typeface="Arial" pitchFamily="34" charset="0"/>
              <a:cs typeface="Arial" pitchFamily="34" charset="0"/>
            </a:endParaRPr>
          </a:p>
          <a:p>
            <a:r>
              <a:rPr lang="bg-BG" altLang="bg-BG" smtClean="0">
                <a:latin typeface="Arial" pitchFamily="34" charset="0"/>
                <a:cs typeface="Arial" pitchFamily="34" charset="0"/>
              </a:rPr>
              <a:t> </a:t>
            </a:r>
          </a:p>
          <a:p>
            <a:r>
              <a:rPr lang="bg-BG" altLang="bg-BG" smtClean="0">
                <a:latin typeface="Arial" pitchFamily="34" charset="0"/>
                <a:cs typeface="Arial" pitchFamily="34" charset="0"/>
              </a:rPr>
              <a:t> </a:t>
            </a:r>
          </a:p>
          <a:p>
            <a:endParaRPr lang="bg-BG" altLang="bg-BG" b="1" smtClean="0">
              <a:latin typeface="Arial" pitchFamily="34" charset="0"/>
              <a:cs typeface="Arial" pitchFamily="34" charset="0"/>
            </a:endParaRPr>
          </a:p>
          <a:p>
            <a:endParaRPr lang="bg-BG" altLang="bg-BG" b="1" smtClean="0">
              <a:latin typeface="Arial" pitchFamily="34" charset="0"/>
              <a:cs typeface="Arial" pitchFamily="34" charset="0"/>
            </a:endParaRPr>
          </a:p>
        </p:txBody>
      </p:sp>
      <p:sp>
        <p:nvSpPr>
          <p:cNvPr id="624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8FCC86FE-5B76-40DE-96A6-945F6ECC4D2B}" type="slidenum">
              <a:rPr lang="bg-BG" altLang="bg-BG"/>
              <a:pPr/>
              <a:t>69</a:t>
            </a:fld>
            <a:endParaRPr lang="bg-BG" altLang="bg-BG"/>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bg-BG" smtClean="0">
              <a:latin typeface="Arial" pitchFamily="34" charset="0"/>
              <a:cs typeface="Arial" pitchFamily="34" charset="0"/>
            </a:endParaRPr>
          </a:p>
          <a:p>
            <a:r>
              <a:rPr lang="bg-BG" altLang="bg-BG" smtClean="0">
                <a:latin typeface="Arial" pitchFamily="34" charset="0"/>
                <a:cs typeface="Arial" pitchFamily="34" charset="0"/>
              </a:rPr>
              <a:t> </a:t>
            </a:r>
          </a:p>
          <a:p>
            <a:r>
              <a:rPr lang="bg-BG" altLang="bg-BG" smtClean="0">
                <a:latin typeface="Arial" pitchFamily="34" charset="0"/>
                <a:cs typeface="Arial" pitchFamily="34" charset="0"/>
              </a:rPr>
              <a:t> </a:t>
            </a:r>
          </a:p>
          <a:p>
            <a:endParaRPr lang="bg-BG" altLang="bg-BG" b="1" smtClean="0">
              <a:latin typeface="Arial" pitchFamily="34" charset="0"/>
              <a:cs typeface="Arial" pitchFamily="34" charset="0"/>
            </a:endParaRPr>
          </a:p>
          <a:p>
            <a:endParaRPr lang="bg-BG" altLang="bg-BG" b="1" smtClean="0">
              <a:latin typeface="Arial" pitchFamily="34" charset="0"/>
              <a:cs typeface="Arial" pitchFamily="34" charset="0"/>
            </a:endParaRPr>
          </a:p>
        </p:txBody>
      </p:sp>
      <p:sp>
        <p:nvSpPr>
          <p:cNvPr id="634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F1B4C049-C527-4AC8-8A8F-9B9A2C357A2C}" type="slidenum">
              <a:rPr lang="bg-BG" altLang="bg-BG"/>
              <a:pPr/>
              <a:t>70</a:t>
            </a:fld>
            <a:endParaRPr lang="bg-BG" altLang="bg-BG"/>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bg-BG" smtClean="0">
              <a:latin typeface="Arial" pitchFamily="34" charset="0"/>
              <a:cs typeface="Arial" pitchFamily="34" charset="0"/>
            </a:endParaRPr>
          </a:p>
          <a:p>
            <a:r>
              <a:rPr lang="bg-BG" altLang="bg-BG" smtClean="0">
                <a:latin typeface="Arial" pitchFamily="34" charset="0"/>
                <a:cs typeface="Arial" pitchFamily="34" charset="0"/>
              </a:rPr>
              <a:t> </a:t>
            </a:r>
          </a:p>
          <a:p>
            <a:r>
              <a:rPr lang="bg-BG" altLang="bg-BG" smtClean="0">
                <a:latin typeface="Arial" pitchFamily="34" charset="0"/>
                <a:cs typeface="Arial" pitchFamily="34" charset="0"/>
              </a:rPr>
              <a:t> </a:t>
            </a:r>
          </a:p>
          <a:p>
            <a:endParaRPr lang="bg-BG" altLang="bg-BG" b="1" smtClean="0">
              <a:latin typeface="Arial" pitchFamily="34" charset="0"/>
              <a:cs typeface="Arial" pitchFamily="34" charset="0"/>
            </a:endParaRPr>
          </a:p>
          <a:p>
            <a:endParaRPr lang="bg-BG" altLang="bg-BG" b="1" smtClean="0">
              <a:latin typeface="Arial" pitchFamily="34" charset="0"/>
              <a:cs typeface="Arial" pitchFamily="34" charset="0"/>
            </a:endParaRPr>
          </a:p>
        </p:txBody>
      </p:sp>
      <p:sp>
        <p:nvSpPr>
          <p:cNvPr id="645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CC668738-2EA9-405A-B2CC-DB475270CD28}" type="slidenum">
              <a:rPr lang="bg-BG" altLang="bg-BG"/>
              <a:pPr/>
              <a:t>71</a:t>
            </a:fld>
            <a:endParaRPr lang="bg-BG" altLang="bg-BG"/>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bg-BG" smtClean="0">
              <a:latin typeface="Arial" pitchFamily="34" charset="0"/>
              <a:cs typeface="Arial" pitchFamily="34" charset="0"/>
            </a:endParaRPr>
          </a:p>
        </p:txBody>
      </p:sp>
      <p:sp>
        <p:nvSpPr>
          <p:cNvPr id="655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3BAA9AED-E6FF-4FE6-8147-A42596FBE5B0}" type="slidenum">
              <a:rPr lang="bg-BG" altLang="bg-BG"/>
              <a:pPr/>
              <a:t>72</a:t>
            </a:fld>
            <a:endParaRPr lang="bg-BG" altLang="bg-BG"/>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3CA5CE9D-EC46-415F-AE97-2123DD72499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ヒラギノ角ゴ Pro W3"/>
              </a:rPr>
              <a:pPr marL="0" marR="0" lvl="0" indent="0" algn="r" defTabSz="931863" rtl="0" eaLnBrk="0" fontAlgn="base" latinLnBrk="0" hangingPunct="0">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ヒラギノ角ゴ Pro W3"/>
            </a:endParaRPr>
          </a:p>
        </p:txBody>
      </p:sp>
      <p:sp>
        <p:nvSpPr>
          <p:cNvPr id="40963" name="Rectangle 2"/>
          <p:cNvSpPr>
            <a:spLocks noGrp="1" noRot="1" noChangeAspect="1" noChangeArrowheads="1" noTextEdit="1"/>
          </p:cNvSpPr>
          <p:nvPr>
            <p:ph type="sldImg"/>
          </p:nvPr>
        </p:nvSpPr>
        <p:spPr>
          <a:xfrm>
            <a:off x="1371600" y="1143000"/>
            <a:ext cx="4114800" cy="3086100"/>
          </a:xfrm>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bg-BG" altLang="en-US" sz="1400" smtClean="0">
                <a:latin typeface="Bookman Old Style" panose="02050604050505020204" pitchFamily="18" charset="0"/>
                <a:ea typeface="ヒラギノ角ゴ Pro W3"/>
                <a:cs typeface="ヒラギノ角ゴ Pro W3"/>
              </a:rPr>
              <a:t>Въведение</a:t>
            </a:r>
          </a:p>
        </p:txBody>
      </p:sp>
    </p:spTree>
    <p:extLst>
      <p:ext uri="{BB962C8B-B14F-4D97-AF65-F5344CB8AC3E}">
        <p14:creationId xmlns:p14="http://schemas.microsoft.com/office/powerpoint/2010/main" val="3007416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fld id="{C5CC3FA3-87F1-4A9D-8ED3-BF034A0ECA9E}" type="slidenum">
              <a:rPr lang="en-US">
                <a:ea typeface="ヒラギノ角ゴ Pro W3" pitchFamily="1" charset="-128"/>
              </a:rPr>
              <a:pPr/>
              <a:t>19</a:t>
            </a:fld>
            <a:endParaRPr lang="en-US">
              <a:ea typeface="ヒラギノ角ゴ Pro W3" pitchFamily="1" charset="-128"/>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ヒラギノ角ゴ Pro W3" pitchFamily="1" charset="-128"/>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3CA5CE9D-EC46-415F-AE97-2123DD72499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ヒラギノ角ゴ Pro W3"/>
              </a:rPr>
              <a:pPr marL="0" marR="0" lvl="0" indent="0" algn="r" defTabSz="931863" rtl="0" eaLnBrk="0" fontAlgn="base" latinLnBrk="0" hangingPunct="0">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ヒラギノ角ゴ Pro W3"/>
            </a:endParaRPr>
          </a:p>
        </p:txBody>
      </p:sp>
      <p:sp>
        <p:nvSpPr>
          <p:cNvPr id="40963" name="Rectangle 2"/>
          <p:cNvSpPr>
            <a:spLocks noGrp="1" noRot="1" noChangeAspect="1" noChangeArrowheads="1" noTextEdit="1"/>
          </p:cNvSpPr>
          <p:nvPr>
            <p:ph type="sldImg"/>
          </p:nvPr>
        </p:nvSpPr>
        <p:spPr>
          <a:xfrm>
            <a:off x="1371600" y="1143000"/>
            <a:ext cx="4114800" cy="3086100"/>
          </a:xfrm>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bg-BG" altLang="en-US" sz="1400" smtClean="0">
                <a:latin typeface="Bookman Old Style" panose="02050604050505020204" pitchFamily="18" charset="0"/>
                <a:ea typeface="ヒラギノ角ゴ Pro W3"/>
                <a:cs typeface="ヒラギノ角ゴ Pro W3"/>
              </a:rPr>
              <a:t>Въведение</a:t>
            </a:r>
          </a:p>
        </p:txBody>
      </p:sp>
    </p:spTree>
    <p:extLst>
      <p:ext uri="{BB962C8B-B14F-4D97-AF65-F5344CB8AC3E}">
        <p14:creationId xmlns:p14="http://schemas.microsoft.com/office/powerpoint/2010/main" val="3007416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1200">
                <a:solidFill>
                  <a:schemeClr val="tx1"/>
                </a:solidFill>
                <a:latin typeface="Arial" pitchFamily="34" charset="0"/>
                <a:cs typeface="Arial" pitchFamily="34" charset="0"/>
              </a:defRPr>
            </a:lvl1pPr>
            <a:lvl2pPr marL="742950" indent="-285750" defTabSz="931863">
              <a:defRPr sz="1200">
                <a:solidFill>
                  <a:schemeClr val="tx1"/>
                </a:solidFill>
                <a:latin typeface="Arial" pitchFamily="34" charset="0"/>
                <a:cs typeface="Arial" pitchFamily="34" charset="0"/>
              </a:defRPr>
            </a:lvl2pPr>
            <a:lvl3pPr marL="1143000" indent="-228600" defTabSz="931863">
              <a:defRPr sz="1200">
                <a:solidFill>
                  <a:schemeClr val="tx1"/>
                </a:solidFill>
                <a:latin typeface="Arial" pitchFamily="34" charset="0"/>
                <a:cs typeface="Arial" pitchFamily="34" charset="0"/>
              </a:defRPr>
            </a:lvl3pPr>
            <a:lvl4pPr marL="1600200" indent="-228600" defTabSz="931863">
              <a:defRPr sz="1200">
                <a:solidFill>
                  <a:schemeClr val="tx1"/>
                </a:solidFill>
                <a:latin typeface="Arial" pitchFamily="34" charset="0"/>
                <a:cs typeface="Arial" pitchFamily="34" charset="0"/>
              </a:defRPr>
            </a:lvl4pPr>
            <a:lvl5pPr marL="2057400" indent="-228600" defTabSz="931863">
              <a:defRPr sz="1200">
                <a:solidFill>
                  <a:schemeClr val="tx1"/>
                </a:solidFill>
                <a:latin typeface="Arial" pitchFamily="34" charset="0"/>
                <a:cs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0" hangingPunct="0"/>
            <a:fld id="{7EED34AC-4ACC-4E15-A4EA-DA7BF44D12D5}" type="slidenum">
              <a:rPr lang="en-US" altLang="en-US">
                <a:ea typeface="ヒラギノ角ゴ Pro W3"/>
                <a:cs typeface="ヒラギノ角ゴ Pro W3"/>
              </a:rPr>
              <a:pPr eaLnBrk="0" hangingPunct="0"/>
              <a:t>33</a:t>
            </a:fld>
            <a:endParaRPr lang="en-US" altLang="en-US">
              <a:ea typeface="ヒラギノ角ゴ Pro W3"/>
              <a:cs typeface="ヒラギノ角ゴ Pro W3"/>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bg-BG" altLang="en-US" smtClean="0">
              <a:latin typeface="Arial" pitchFamily="34" charset="0"/>
              <a:ea typeface="ヒラギノ角ゴ Pro W3"/>
              <a:cs typeface="ヒラギノ角ゴ Pro W3"/>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endParaRPr lang="bg-BG" altLang="en-US" b="1" smtClean="0">
              <a:latin typeface="Arial" pitchFamily="34" charset="0"/>
              <a:cs typeface="Arial" pitchFamily="34" charset="0"/>
            </a:endParaRPr>
          </a:p>
          <a:p>
            <a:endParaRPr lang="bg-BG" altLang="en-US" b="1" smtClean="0">
              <a:latin typeface="Arial" pitchFamily="34" charset="0"/>
              <a:cs typeface="Arial" pitchFamily="34" charset="0"/>
            </a:endParaRPr>
          </a:p>
        </p:txBody>
      </p:sp>
      <p:sp>
        <p:nvSpPr>
          <p:cNvPr id="44036"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D8CBE54C-B596-4929-949D-63A6F639F78F}" type="slidenum">
              <a:rPr lang="bg-BG" altLang="en-US"/>
              <a:pPr/>
              <a:t>34</a:t>
            </a:fld>
            <a:endParaRPr lang="bg-BG"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endParaRPr lang="bg-BG" altLang="en-US" smtClean="0">
              <a:latin typeface="Arial" pitchFamily="34" charset="0"/>
              <a:cs typeface="Arial" pitchFamily="34" charset="0"/>
            </a:endParaRPr>
          </a:p>
          <a:p>
            <a:r>
              <a:rPr lang="bg-BG" altLang="en-US" smtClean="0">
                <a:latin typeface="Arial" pitchFamily="34" charset="0"/>
                <a:cs typeface="Arial" pitchFamily="34" charset="0"/>
              </a:rPr>
              <a:t> </a:t>
            </a:r>
          </a:p>
          <a:p>
            <a:r>
              <a:rPr lang="bg-BG" altLang="en-US" smtClean="0">
                <a:latin typeface="Arial" pitchFamily="34" charset="0"/>
                <a:cs typeface="Arial" pitchFamily="34" charset="0"/>
              </a:rPr>
              <a:t> </a:t>
            </a:r>
          </a:p>
          <a:p>
            <a:endParaRPr lang="bg-BG" altLang="en-US" b="1" smtClean="0">
              <a:latin typeface="Arial" pitchFamily="34" charset="0"/>
              <a:cs typeface="Arial" pitchFamily="34" charset="0"/>
            </a:endParaRPr>
          </a:p>
          <a:p>
            <a:endParaRPr lang="bg-BG" altLang="en-US" b="1" smtClean="0">
              <a:latin typeface="Arial" pitchFamily="34" charset="0"/>
              <a:cs typeface="Arial" pitchFamily="34" charset="0"/>
            </a:endParaRPr>
          </a:p>
        </p:txBody>
      </p:sp>
      <p:sp>
        <p:nvSpPr>
          <p:cNvPr id="46084"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379E736D-3E26-4C7B-ADB3-78A9CECBA876}" type="slidenum">
              <a:rPr lang="bg-BG" altLang="en-US"/>
              <a:pPr/>
              <a:t>35</a:t>
            </a:fld>
            <a:endParaRPr lang="bg-BG"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2595563" y="620714"/>
            <a:ext cx="2175596"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rPr>
              <a:t>Година </a:t>
            </a:r>
            <a:r>
              <a:rPr kumimoji="0" lang="ru-RU" altLang="en-US" sz="1050" b="0" i="0" u="none" strike="noStrike" kern="1200" cap="none" spc="0" normalizeH="0" baseline="0" noProof="0" dirty="0" smtClean="0">
                <a:ln>
                  <a:noFill/>
                </a:ln>
                <a:solidFill>
                  <a:srgbClr val="958D85">
                    <a:lumMod val="50000"/>
                  </a:srgbClr>
                </a:solidFill>
                <a:effectLst/>
                <a:uLnTx/>
                <a:uFillTx/>
                <a:latin typeface="Georgia" pitchFamily="18" charset="0"/>
                <a:ea typeface="MS PGothic" pitchFamily="34" charset="-128"/>
                <a:cs typeface="Georgia" pitchFamily="18" charset="0"/>
              </a:rPr>
              <a:t>201</a:t>
            </a:r>
            <a:r>
              <a:rPr kumimoji="0" lang="en-US" altLang="en-US" sz="1050" b="0" i="0" u="none" strike="noStrike" kern="1200" cap="none" spc="0" normalizeH="0" baseline="0" noProof="0" dirty="0" smtClean="0">
                <a:ln>
                  <a:noFill/>
                </a:ln>
                <a:solidFill>
                  <a:srgbClr val="958D85">
                    <a:lumMod val="50000"/>
                  </a:srgbClr>
                </a:solidFill>
                <a:effectLst/>
                <a:uLnTx/>
                <a:uFillTx/>
                <a:latin typeface="Georgia" pitchFamily="18" charset="0"/>
                <a:ea typeface="MS PGothic" pitchFamily="34" charset="-128"/>
                <a:cs typeface="Georgia" pitchFamily="18" charset="0"/>
              </a:rPr>
              <a:t>8</a:t>
            </a:r>
            <a:r>
              <a:rPr kumimoji="0" lang="ru-RU" altLang="en-US" sz="1050" b="0" i="0" u="none" strike="noStrike" kern="1200" cap="none" spc="0" normalizeH="0" baseline="0" noProof="0" dirty="0" smtClean="0">
                <a:ln>
                  <a:noFill/>
                </a:ln>
                <a:solidFill>
                  <a:srgbClr val="958D85">
                    <a:lumMod val="50000"/>
                  </a:srgbClr>
                </a:solidFill>
                <a:effectLst/>
                <a:uLnTx/>
                <a:uFillTx/>
                <a:latin typeface="Georgia" pitchFamily="18" charset="0"/>
                <a:ea typeface="MS PGothic" pitchFamily="34" charset="-128"/>
                <a:cs typeface="Georgia" pitchFamily="18" charset="0"/>
              </a:rPr>
              <a:t>-201</a:t>
            </a:r>
            <a:r>
              <a:rPr kumimoji="0" lang="en-US"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rPr>
              <a:t>9</a:t>
            </a:r>
            <a:endPar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rPr>
              <a:t>Президент РИ: </a:t>
            </a:r>
            <a:r>
              <a:rPr kumimoji="0" lang="bg-BG"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rPr>
              <a:t>Бари Расин</a:t>
            </a:r>
            <a:endPar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rPr>
              <a:t>ДГ 2018-19:  Веселин </a:t>
            </a:r>
            <a:r>
              <a:rPr kumimoji="0" lang="ru-RU" altLang="en-US" sz="1050" b="0" i="0" u="none" strike="noStrike" kern="1200" cap="none" spc="0" normalizeH="0" baseline="0" noProof="0" dirty="0" smtClean="0">
                <a:ln>
                  <a:noFill/>
                </a:ln>
                <a:solidFill>
                  <a:srgbClr val="958D85">
                    <a:lumMod val="50000"/>
                  </a:srgbClr>
                </a:solidFill>
                <a:effectLst/>
                <a:uLnTx/>
                <a:uFillTx/>
                <a:latin typeface="Georgia" pitchFamily="18" charset="0"/>
                <a:ea typeface="MS PGothic" pitchFamily="34" charset="-128"/>
                <a:cs typeface="Georgia" pitchFamily="18" charset="0"/>
              </a:rPr>
              <a:t>Димитров</a:t>
            </a: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ru-RU" altLang="en-US" sz="1050" b="0" i="0" u="none" strike="noStrike" kern="1200" cap="none" spc="0" normalizeH="0" baseline="0" noProof="0" dirty="0" smtClean="0">
                <a:ln>
                  <a:noFill/>
                </a:ln>
                <a:solidFill>
                  <a:srgbClr val="958D85">
                    <a:lumMod val="50000"/>
                  </a:srgbClr>
                </a:solidFill>
                <a:effectLst/>
                <a:uLnTx/>
                <a:uFillTx/>
                <a:latin typeface="Georgia" pitchFamily="18" charset="0"/>
                <a:ea typeface="MS PGothic" pitchFamily="34" charset="-128"/>
                <a:cs typeface="Georgia" pitchFamily="18" charset="0"/>
              </a:rPr>
              <a:t>ДГЕ 2019-20: Митко Минев</a:t>
            </a:r>
            <a:endPar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rPr>
              <a:t>Дистрикт 2482</a:t>
            </a:r>
            <a:endParaRPr kumimoji="0" lang="en-US"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endParaRPr>
          </a:p>
        </p:txBody>
      </p:sp>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l="8704" t="9052" r="13147" b="20926"/>
          <a:stretch>
            <a:fillRect/>
          </a:stretch>
        </p:blipFill>
        <p:spPr bwMode="auto">
          <a:xfrm>
            <a:off x="436563" y="19050"/>
            <a:ext cx="19748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33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1650">
                <a:solidFill>
                  <a:srgbClr val="00AEEF"/>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48758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5"/>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6"/>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Arial" charset="0"/>
            </a:endParaRPr>
          </a:p>
        </p:txBody>
      </p:sp>
      <p:pic>
        <p:nvPicPr>
          <p:cNvPr id="6" name="Picture 8"/>
          <p:cNvPicPr>
            <a:picLocks noChangeAspect="1"/>
          </p:cNvPicPr>
          <p:nvPr userDrawn="1"/>
        </p:nvPicPr>
        <p:blipFill>
          <a:blip r:embed="rId2" cstate="print">
            <a:extLst>
              <a:ext uri="{28A0092B-C50C-407E-A947-70E740481C1C}">
                <a14:useLocalDpi xmlns:a14="http://schemas.microsoft.com/office/drawing/2010/main" val="0"/>
              </a:ext>
            </a:extLst>
          </a:blip>
          <a:srcRect l="58888" t="25490" r="8333" b="24712"/>
          <a:stretch>
            <a:fillRect/>
          </a:stretch>
        </p:blipFill>
        <p:spPr bwMode="auto">
          <a:xfrm>
            <a:off x="7631114" y="409577"/>
            <a:ext cx="1117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5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2250">
                <a:solidFill>
                  <a:srgbClr val="58585A"/>
                </a:solidFill>
                <a:latin typeface="Georgia"/>
                <a:cs typeface="Georgia"/>
              </a:defRPr>
            </a:lvl1pPr>
            <a:lvl2pPr>
              <a:defRPr sz="1950">
                <a:solidFill>
                  <a:srgbClr val="58585A"/>
                </a:solidFill>
                <a:latin typeface="Georgia"/>
                <a:cs typeface="Georgia"/>
              </a:defRPr>
            </a:lvl2pPr>
            <a:lvl3pPr>
              <a:defRPr sz="1650">
                <a:solidFill>
                  <a:srgbClr val="58585A"/>
                </a:solidFill>
                <a:latin typeface="Georgia"/>
                <a:cs typeface="Georgia"/>
              </a:defRPr>
            </a:lvl3pPr>
            <a:lvl4pPr>
              <a:defRPr sz="1350">
                <a:solidFill>
                  <a:srgbClr val="58585A"/>
                </a:solidFill>
                <a:latin typeface="Georgia"/>
                <a:cs typeface="Georgia"/>
              </a:defRPr>
            </a:lvl4pPr>
            <a:lvl5pPr>
              <a:defRPr sz="1200">
                <a:solidFill>
                  <a:srgbClr val="58585A"/>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9128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5"/>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6"/>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Arial" charset="0"/>
            </a:endParaRPr>
          </a:p>
        </p:txBody>
      </p:sp>
      <p:pic>
        <p:nvPicPr>
          <p:cNvPr id="6" name="Picture 8"/>
          <p:cNvPicPr>
            <a:picLocks noChangeAspect="1"/>
          </p:cNvPicPr>
          <p:nvPr userDrawn="1"/>
        </p:nvPicPr>
        <p:blipFill>
          <a:blip r:embed="rId2" cstate="print">
            <a:extLst>
              <a:ext uri="{28A0092B-C50C-407E-A947-70E740481C1C}">
                <a14:useLocalDpi xmlns:a14="http://schemas.microsoft.com/office/drawing/2010/main" val="0"/>
              </a:ext>
            </a:extLst>
          </a:blip>
          <a:srcRect l="58888" t="25490" r="8333" b="24712"/>
          <a:stretch>
            <a:fillRect/>
          </a:stretch>
        </p:blipFill>
        <p:spPr bwMode="auto">
          <a:xfrm>
            <a:off x="7631114" y="409577"/>
            <a:ext cx="1117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5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2250">
                <a:solidFill>
                  <a:srgbClr val="58585A"/>
                </a:solidFill>
                <a:latin typeface="Georgia"/>
                <a:cs typeface="Georgia"/>
              </a:defRPr>
            </a:lvl1pPr>
            <a:lvl2pPr>
              <a:defRPr sz="1950">
                <a:solidFill>
                  <a:srgbClr val="58585A"/>
                </a:solidFill>
                <a:latin typeface="Georgia"/>
                <a:cs typeface="Georgia"/>
              </a:defRPr>
            </a:lvl2pPr>
            <a:lvl3pPr>
              <a:defRPr sz="1650">
                <a:solidFill>
                  <a:srgbClr val="58585A"/>
                </a:solidFill>
                <a:latin typeface="Georgia"/>
                <a:cs typeface="Georgia"/>
              </a:defRPr>
            </a:lvl3pPr>
            <a:lvl4pPr>
              <a:defRPr sz="1350">
                <a:solidFill>
                  <a:srgbClr val="58585A"/>
                </a:solidFill>
                <a:latin typeface="Georgia"/>
                <a:cs typeface="Georgia"/>
              </a:defRPr>
            </a:lvl4pPr>
            <a:lvl5pPr>
              <a:defRPr sz="1200">
                <a:solidFill>
                  <a:srgbClr val="58585A"/>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8102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5"/>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6"/>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Arial" charset="0"/>
            </a:endParaRPr>
          </a:p>
        </p:txBody>
      </p:sp>
      <p:pic>
        <p:nvPicPr>
          <p:cNvPr id="6" name="Picture 8"/>
          <p:cNvPicPr>
            <a:picLocks noChangeAspect="1"/>
          </p:cNvPicPr>
          <p:nvPr userDrawn="1"/>
        </p:nvPicPr>
        <p:blipFill>
          <a:blip r:embed="rId2" cstate="print">
            <a:extLst>
              <a:ext uri="{28A0092B-C50C-407E-A947-70E740481C1C}">
                <a14:useLocalDpi xmlns:a14="http://schemas.microsoft.com/office/drawing/2010/main" val="0"/>
              </a:ext>
            </a:extLst>
          </a:blip>
          <a:srcRect l="58888" t="25490" r="8333" b="24712"/>
          <a:stretch>
            <a:fillRect/>
          </a:stretch>
        </p:blipFill>
        <p:spPr bwMode="auto">
          <a:xfrm>
            <a:off x="7631114" y="409577"/>
            <a:ext cx="1117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5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2250">
                <a:solidFill>
                  <a:srgbClr val="58585A"/>
                </a:solidFill>
                <a:latin typeface="Georgia"/>
                <a:cs typeface="Georgia"/>
              </a:defRPr>
            </a:lvl1pPr>
            <a:lvl2pPr>
              <a:defRPr sz="1950">
                <a:solidFill>
                  <a:srgbClr val="58585A"/>
                </a:solidFill>
                <a:latin typeface="Georgia"/>
                <a:cs typeface="Georgia"/>
              </a:defRPr>
            </a:lvl2pPr>
            <a:lvl3pPr>
              <a:defRPr sz="1650">
                <a:solidFill>
                  <a:srgbClr val="58585A"/>
                </a:solidFill>
                <a:latin typeface="Georgia"/>
                <a:cs typeface="Georgia"/>
              </a:defRPr>
            </a:lvl3pPr>
            <a:lvl4pPr>
              <a:defRPr sz="1350">
                <a:solidFill>
                  <a:srgbClr val="58585A"/>
                </a:solidFill>
                <a:latin typeface="Georgia"/>
                <a:cs typeface="Georgia"/>
              </a:defRPr>
            </a:lvl4pPr>
            <a:lvl5pPr>
              <a:defRPr sz="1200">
                <a:solidFill>
                  <a:srgbClr val="58585A"/>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9163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5"/>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6"/>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Arial" charset="0"/>
            </a:endParaRPr>
          </a:p>
        </p:txBody>
      </p:sp>
      <p:pic>
        <p:nvPicPr>
          <p:cNvPr id="6" name="Picture 8"/>
          <p:cNvPicPr>
            <a:picLocks noChangeAspect="1"/>
          </p:cNvPicPr>
          <p:nvPr userDrawn="1"/>
        </p:nvPicPr>
        <p:blipFill>
          <a:blip r:embed="rId2" cstate="print">
            <a:extLst>
              <a:ext uri="{28A0092B-C50C-407E-A947-70E740481C1C}">
                <a14:useLocalDpi xmlns:a14="http://schemas.microsoft.com/office/drawing/2010/main" val="0"/>
              </a:ext>
            </a:extLst>
          </a:blip>
          <a:srcRect l="58888" t="25490" r="8333" b="24712"/>
          <a:stretch>
            <a:fillRect/>
          </a:stretch>
        </p:blipFill>
        <p:spPr bwMode="auto">
          <a:xfrm>
            <a:off x="7631114" y="409577"/>
            <a:ext cx="1117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5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2250">
                <a:solidFill>
                  <a:srgbClr val="58585A"/>
                </a:solidFill>
                <a:latin typeface="Georgia"/>
                <a:cs typeface="Georgia"/>
              </a:defRPr>
            </a:lvl1pPr>
            <a:lvl2pPr>
              <a:defRPr sz="1950">
                <a:solidFill>
                  <a:srgbClr val="58585A"/>
                </a:solidFill>
                <a:latin typeface="Georgia"/>
                <a:cs typeface="Georgia"/>
              </a:defRPr>
            </a:lvl2pPr>
            <a:lvl3pPr>
              <a:defRPr sz="1650">
                <a:solidFill>
                  <a:srgbClr val="58585A"/>
                </a:solidFill>
                <a:latin typeface="Georgia"/>
                <a:cs typeface="Georgia"/>
              </a:defRPr>
            </a:lvl3pPr>
            <a:lvl4pPr>
              <a:defRPr sz="1350">
                <a:solidFill>
                  <a:srgbClr val="58585A"/>
                </a:solidFill>
                <a:latin typeface="Georgia"/>
                <a:cs typeface="Georgia"/>
              </a:defRPr>
            </a:lvl4pPr>
            <a:lvl5pPr>
              <a:defRPr sz="1200">
                <a:solidFill>
                  <a:srgbClr val="58585A"/>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2635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val="0"/>
              </a:ext>
            </a:extLst>
          </a:blip>
          <a:srcRect l="58888" t="25490" r="8333" b="24712"/>
          <a:stretch>
            <a:fillRect/>
          </a:stretch>
        </p:blipFill>
        <p:spPr bwMode="auto">
          <a:xfrm>
            <a:off x="7631114" y="409577"/>
            <a:ext cx="1117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35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242880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l="58888" t="25490" r="8333" b="24712"/>
          <a:stretch>
            <a:fillRect/>
          </a:stretch>
        </p:blipFill>
        <p:spPr bwMode="auto">
          <a:xfrm>
            <a:off x="7631114" y="409577"/>
            <a:ext cx="1117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2"/>
            <a:ext cx="7772400" cy="1362075"/>
          </a:xfrm>
          <a:prstGeom prst="rect">
            <a:avLst/>
          </a:prstGeom>
        </p:spPr>
        <p:txBody>
          <a:bodyPr anchor="t"/>
          <a:lstStyle>
            <a:lvl1pPr algn="l">
              <a:defRPr sz="3000" b="0" i="0" cap="all">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latin typeface="Georgia"/>
                <a:cs typeface="Georgia"/>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13029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l="58888" t="25490" r="8333" b="24712"/>
          <a:stretch>
            <a:fillRect/>
          </a:stretch>
        </p:blipFill>
        <p:spPr bwMode="auto">
          <a:xfrm>
            <a:off x="7631114" y="409577"/>
            <a:ext cx="1117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a:lstStyle>
            <a:lvl1pPr algn="l">
              <a:defRPr sz="27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atin typeface="Georgia"/>
                <a:cs typeface="Georgia"/>
              </a:defRPr>
            </a:lvl1pPr>
            <a:lvl2pPr>
              <a:defRPr sz="1800">
                <a:latin typeface="Georgia"/>
                <a:cs typeface="Georgia"/>
              </a:defRPr>
            </a:lvl2pPr>
            <a:lvl3pPr>
              <a:defRPr sz="1500">
                <a:latin typeface="Georgia"/>
                <a:cs typeface="Georgia"/>
              </a:defRPr>
            </a:lvl3pPr>
            <a:lvl4pPr>
              <a:defRPr sz="1350">
                <a:latin typeface="Georgia"/>
                <a:cs typeface="Georgia"/>
              </a:defRPr>
            </a:lvl4pPr>
            <a:lvl5pPr>
              <a:defRPr sz="1350">
                <a:latin typeface="Georgia"/>
                <a:cs typeface="Georgia"/>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atin typeface="Georgia"/>
                <a:cs typeface="Georgia"/>
              </a:defRPr>
            </a:lvl1pPr>
            <a:lvl2pPr>
              <a:defRPr sz="1800">
                <a:latin typeface="Georgia"/>
                <a:cs typeface="Georgia"/>
              </a:defRPr>
            </a:lvl2pPr>
            <a:lvl3pPr>
              <a:defRPr sz="1500">
                <a:latin typeface="Georgia"/>
                <a:cs typeface="Georgia"/>
              </a:defRPr>
            </a:lvl3pPr>
            <a:lvl4pPr>
              <a:defRPr sz="1350">
                <a:latin typeface="Georgia"/>
                <a:cs typeface="Georgia"/>
              </a:defRPr>
            </a:lvl4pPr>
            <a:lvl5pPr>
              <a:defRPr sz="1350">
                <a:latin typeface="Georgia"/>
                <a:cs typeface="Georgia"/>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8622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5"/>
          <p:cNvPicPr>
            <a:picLocks noChangeAspect="1"/>
          </p:cNvPicPr>
          <p:nvPr userDrawn="1"/>
        </p:nvPicPr>
        <p:blipFill>
          <a:blip r:embed="rId2" cstate="print">
            <a:extLst>
              <a:ext uri="{28A0092B-C50C-407E-A947-70E740481C1C}">
                <a14:useLocalDpi xmlns:a14="http://schemas.microsoft.com/office/drawing/2010/main" val="0"/>
              </a:ext>
            </a:extLst>
          </a:blip>
          <a:srcRect l="58888" t="25490" r="8333" b="24712"/>
          <a:stretch>
            <a:fillRect/>
          </a:stretch>
        </p:blipFill>
        <p:spPr bwMode="auto">
          <a:xfrm>
            <a:off x="7631114" y="409577"/>
            <a:ext cx="1117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a:lstStyle>
            <a:lvl1pPr algn="l">
              <a:defRPr sz="27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atin typeface="Arial Narrow"/>
                <a:cs typeface="Arial Narrow"/>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atin typeface="Georgia"/>
                <a:cs typeface="Georgia"/>
              </a:defRPr>
            </a:lvl1pPr>
            <a:lvl2pPr>
              <a:defRPr sz="1500">
                <a:latin typeface="Georgia"/>
                <a:cs typeface="Georgia"/>
              </a:defRPr>
            </a:lvl2pPr>
            <a:lvl3pPr>
              <a:defRPr sz="1350">
                <a:latin typeface="Georgia"/>
                <a:cs typeface="Georgia"/>
              </a:defRPr>
            </a:lvl3pPr>
            <a:lvl4pPr>
              <a:defRPr sz="1200">
                <a:latin typeface="Georgia"/>
                <a:cs typeface="Georgia"/>
              </a:defRPr>
            </a:lvl4pPr>
            <a:lvl5pPr>
              <a:defRPr sz="1200">
                <a:latin typeface="Georgia"/>
                <a:cs typeface="Georgia"/>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atin typeface="Arial Narrow"/>
                <a:cs typeface="Arial Narrow"/>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atin typeface="Georgia"/>
                <a:cs typeface="Georgia"/>
              </a:defRPr>
            </a:lvl1pPr>
            <a:lvl2pPr>
              <a:defRPr sz="1500">
                <a:latin typeface="Georgia"/>
                <a:cs typeface="Georgia"/>
              </a:defRPr>
            </a:lvl2pPr>
            <a:lvl3pPr>
              <a:defRPr sz="1350">
                <a:latin typeface="Georgia"/>
                <a:cs typeface="Georgia"/>
              </a:defRPr>
            </a:lvl3pPr>
            <a:lvl4pPr>
              <a:defRPr sz="1200">
                <a:latin typeface="Georgia"/>
                <a:cs typeface="Georgia"/>
              </a:defRPr>
            </a:lvl4pPr>
            <a:lvl5pPr>
              <a:defRPr sz="1200">
                <a:latin typeface="Georgia"/>
                <a:cs typeface="Georgia"/>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9579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27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3964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print">
            <a:extLst>
              <a:ext uri="{28A0092B-C50C-407E-A947-70E740481C1C}">
                <a14:useLocalDpi xmlns:a14="http://schemas.microsoft.com/office/drawing/2010/main" val="0"/>
              </a:ext>
            </a:extLst>
          </a:blip>
          <a:srcRect l="58888" t="25490" r="8333" b="24712"/>
          <a:stretch>
            <a:fillRect/>
          </a:stretch>
        </p:blipFill>
        <p:spPr bwMode="auto">
          <a:xfrm>
            <a:off x="7631114" y="409577"/>
            <a:ext cx="1117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913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33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1650">
                <a:solidFill>
                  <a:srgbClr val="005DAA"/>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96325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atin typeface="Georgia"/>
                <a:cs typeface="Georgia"/>
              </a:defRPr>
            </a:lvl1pPr>
            <a:lvl2pPr>
              <a:defRPr sz="2100">
                <a:latin typeface="Georgia"/>
                <a:cs typeface="Georgia"/>
              </a:defRPr>
            </a:lvl2pPr>
            <a:lvl3pPr>
              <a:defRPr sz="1800">
                <a:latin typeface="Georgia"/>
                <a:cs typeface="Georgia"/>
              </a:defRPr>
            </a:lvl3pPr>
            <a:lvl4pPr>
              <a:defRPr sz="1500">
                <a:latin typeface="Georgia"/>
                <a:cs typeface="Georgia"/>
              </a:defRPr>
            </a:lvl4pPr>
            <a:lvl5pPr>
              <a:defRPr sz="1500">
                <a:latin typeface="Georgia"/>
                <a:cs typeface="Georgia"/>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atin typeface="Georgia"/>
                <a:cs typeface="Georgi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44066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l="58888" t="25490" r="8333" b="24712"/>
          <a:stretch>
            <a:fillRect/>
          </a:stretch>
        </p:blipFill>
        <p:spPr bwMode="auto">
          <a:xfrm>
            <a:off x="7631114" y="409577"/>
            <a:ext cx="1117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atin typeface="Arial Narrow"/>
                <a:cs typeface="Arial Narrow"/>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atin typeface="Georgia"/>
                <a:cs typeface="Georgi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59104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print">
            <a:extLst>
              <a:ext uri="{28A0092B-C50C-407E-A947-70E740481C1C}">
                <a14:useLocalDpi xmlns:a14="http://schemas.microsoft.com/office/drawing/2010/main" val="0"/>
              </a:ext>
            </a:extLst>
          </a:blip>
          <a:srcRect l="58888" t="25490" r="8333" b="24712"/>
          <a:stretch>
            <a:fillRect/>
          </a:stretch>
        </p:blipFill>
        <p:spPr bwMode="auto">
          <a:xfrm>
            <a:off x="7631114" y="409577"/>
            <a:ext cx="1117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4155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print">
            <a:extLst>
              <a:ext uri="{28A0092B-C50C-407E-A947-70E740481C1C}">
                <a14:useLocalDpi xmlns:a14="http://schemas.microsoft.com/office/drawing/2010/main" val="0"/>
              </a:ext>
            </a:extLst>
          </a:blip>
          <a:srcRect l="58888" t="25490" r="8333" b="24712"/>
          <a:stretch>
            <a:fillRect/>
          </a:stretch>
        </p:blipFill>
        <p:spPr bwMode="auto">
          <a:xfrm>
            <a:off x="7631114" y="409577"/>
            <a:ext cx="1117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70507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extBox 5"/>
          <p:cNvSpPr txBox="1">
            <a:spLocks noChangeArrowheads="1"/>
          </p:cNvSpPr>
          <p:nvPr userDrawn="1"/>
        </p:nvSpPr>
        <p:spPr bwMode="auto">
          <a:xfrm>
            <a:off x="2595563" y="620714"/>
            <a:ext cx="2175596"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rPr>
              <a:t>Година </a:t>
            </a:r>
            <a:r>
              <a:rPr kumimoji="0" lang="ru-RU" altLang="en-US" sz="1050" b="0" i="0" u="none" strike="noStrike" kern="1200" cap="none" spc="0" normalizeH="0" baseline="0" noProof="0" dirty="0" smtClean="0">
                <a:ln>
                  <a:noFill/>
                </a:ln>
                <a:solidFill>
                  <a:srgbClr val="958D85">
                    <a:lumMod val="50000"/>
                  </a:srgbClr>
                </a:solidFill>
                <a:effectLst/>
                <a:uLnTx/>
                <a:uFillTx/>
                <a:latin typeface="Georgia" pitchFamily="18" charset="0"/>
                <a:ea typeface="MS PGothic" pitchFamily="34" charset="-128"/>
                <a:cs typeface="Georgia" pitchFamily="18" charset="0"/>
              </a:rPr>
              <a:t>201</a:t>
            </a:r>
            <a:r>
              <a:rPr kumimoji="0" lang="en-US" altLang="en-US" sz="1050" b="0" i="0" u="none" strike="noStrike" kern="1200" cap="none" spc="0" normalizeH="0" baseline="0" noProof="0" dirty="0" smtClean="0">
                <a:ln>
                  <a:noFill/>
                </a:ln>
                <a:solidFill>
                  <a:srgbClr val="958D85">
                    <a:lumMod val="50000"/>
                  </a:srgbClr>
                </a:solidFill>
                <a:effectLst/>
                <a:uLnTx/>
                <a:uFillTx/>
                <a:latin typeface="Georgia" pitchFamily="18" charset="0"/>
                <a:ea typeface="MS PGothic" pitchFamily="34" charset="-128"/>
                <a:cs typeface="Georgia" pitchFamily="18" charset="0"/>
              </a:rPr>
              <a:t>8</a:t>
            </a:r>
            <a:r>
              <a:rPr kumimoji="0" lang="ru-RU" altLang="en-US" sz="1050" b="0" i="0" u="none" strike="noStrike" kern="1200" cap="none" spc="0" normalizeH="0" baseline="0" noProof="0" dirty="0" smtClean="0">
                <a:ln>
                  <a:noFill/>
                </a:ln>
                <a:solidFill>
                  <a:srgbClr val="958D85">
                    <a:lumMod val="50000"/>
                  </a:srgbClr>
                </a:solidFill>
                <a:effectLst/>
                <a:uLnTx/>
                <a:uFillTx/>
                <a:latin typeface="Georgia" pitchFamily="18" charset="0"/>
                <a:ea typeface="MS PGothic" pitchFamily="34" charset="-128"/>
                <a:cs typeface="Georgia" pitchFamily="18" charset="0"/>
              </a:rPr>
              <a:t>-201</a:t>
            </a:r>
            <a:r>
              <a:rPr kumimoji="0" lang="en-US"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rPr>
              <a:t>9</a:t>
            </a:r>
            <a:endPar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rPr>
              <a:t>Президент РИ: </a:t>
            </a:r>
            <a:r>
              <a:rPr kumimoji="0" lang="bg-BG"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rPr>
              <a:t>Бари Расин</a:t>
            </a:r>
            <a:endPar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rPr>
              <a:t>ДГ 2018-19:  Веселин </a:t>
            </a:r>
            <a:r>
              <a:rPr kumimoji="0" lang="ru-RU" altLang="en-US" sz="1050" b="0" i="0" u="none" strike="noStrike" kern="1200" cap="none" spc="0" normalizeH="0" baseline="0" noProof="0" dirty="0" smtClean="0">
                <a:ln>
                  <a:noFill/>
                </a:ln>
                <a:solidFill>
                  <a:srgbClr val="958D85">
                    <a:lumMod val="50000"/>
                  </a:srgbClr>
                </a:solidFill>
                <a:effectLst/>
                <a:uLnTx/>
                <a:uFillTx/>
                <a:latin typeface="Georgia" pitchFamily="18" charset="0"/>
                <a:ea typeface="MS PGothic" pitchFamily="34" charset="-128"/>
                <a:cs typeface="Georgia" pitchFamily="18" charset="0"/>
              </a:rPr>
              <a:t>Димитров</a:t>
            </a: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ru-RU" altLang="en-US" sz="1050" b="0" i="0" u="none" strike="noStrike" kern="1200" cap="none" spc="0" normalizeH="0" baseline="0" noProof="0" dirty="0" smtClean="0">
                <a:ln>
                  <a:noFill/>
                </a:ln>
                <a:solidFill>
                  <a:srgbClr val="958D85">
                    <a:lumMod val="50000"/>
                  </a:srgbClr>
                </a:solidFill>
                <a:effectLst/>
                <a:uLnTx/>
                <a:uFillTx/>
                <a:latin typeface="Georgia" pitchFamily="18" charset="0"/>
                <a:ea typeface="MS PGothic" pitchFamily="34" charset="-128"/>
                <a:cs typeface="Georgia" pitchFamily="18" charset="0"/>
              </a:rPr>
              <a:t>ДГЕ 2019-20: Митко Минев</a:t>
            </a:r>
            <a:endPar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rPr>
              <a:t>Дистрикт 2482</a:t>
            </a:r>
            <a:endParaRPr kumimoji="0" lang="en-US"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endParaRPr>
          </a:p>
        </p:txBody>
      </p:sp>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l="8704" t="9052" r="13147" b="20926"/>
          <a:stretch>
            <a:fillRect/>
          </a:stretch>
        </p:blipFill>
        <p:spPr bwMode="auto">
          <a:xfrm>
            <a:off x="436563" y="19050"/>
            <a:ext cx="19748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3883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76200" y="3429000"/>
            <a:ext cx="9296400" cy="990600"/>
          </a:xfrm>
          <a:prstGeom prst="rect">
            <a:avLst/>
          </a:prstGeom>
          <a:solidFill>
            <a:schemeClr val="dk2"/>
          </a:solidFill>
          <a:ln>
            <a:noFill/>
          </a:ln>
          <a:effectLst>
            <a:outerShdw blurRad="57150" dist="50800" dir="2700000" algn="tl" rotWithShape="0">
              <a:srgbClr val="000000">
                <a:alpha val="40000"/>
              </a:srgbClr>
            </a:outerShdw>
          </a:effectLst>
        </p:spPr>
        <p:txBody>
          <a:bodyPr spcFirstLastPara="1" wrap="square" lIns="548625" tIns="0" rIns="0" bIns="91425" anchor="b" anchorCtr="0"/>
          <a:lstStyle>
            <a:lvl1pPr marR="0" lvl="0" algn="l" rtl="0">
              <a:spcBef>
                <a:spcPts val="0"/>
              </a:spcBef>
              <a:spcAft>
                <a:spcPts val="0"/>
              </a:spcAft>
              <a:buSzPts val="1400"/>
              <a:buNone/>
              <a:defRPr sz="4400" b="0" i="0" u="none" strike="noStrike" cap="none">
                <a:solidFill>
                  <a:schemeClr val="lt1"/>
                </a:solidFill>
                <a:latin typeface="Arial Narrow"/>
                <a:ea typeface="Arial Narrow"/>
                <a:cs typeface="Arial Narrow"/>
                <a:sym typeface="Arial Narrow"/>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subTitle" idx="1"/>
          </p:nvPr>
        </p:nvSpPr>
        <p:spPr>
          <a:xfrm>
            <a:off x="533400" y="4611744"/>
            <a:ext cx="6400800" cy="950856"/>
          </a:xfrm>
          <a:prstGeom prst="rect">
            <a:avLst/>
          </a:prstGeom>
          <a:noFill/>
          <a:ln>
            <a:noFill/>
          </a:ln>
        </p:spPr>
        <p:txBody>
          <a:bodyPr spcFirstLastPara="1" wrap="square" lIns="0" tIns="0" rIns="0" bIns="0" anchor="t" anchorCtr="0"/>
          <a:lstStyle>
            <a:lvl1pPr marR="0" lvl="0" algn="l" rtl="0">
              <a:spcBef>
                <a:spcPts val="440"/>
              </a:spcBef>
              <a:spcAft>
                <a:spcPts val="0"/>
              </a:spcAft>
              <a:buClr>
                <a:schemeClr val="dk2"/>
              </a:buClr>
              <a:buSzPts val="2200"/>
              <a:buFont typeface="Arial"/>
              <a:buNone/>
              <a:defRPr sz="2200" b="0" i="0" u="none" strike="noStrike" cap="none">
                <a:solidFill>
                  <a:schemeClr val="dk2"/>
                </a:solidFill>
                <a:latin typeface="Georgia"/>
                <a:ea typeface="Georgia"/>
                <a:cs typeface="Georgia"/>
                <a:sym typeface="Georgia"/>
              </a:defRPr>
            </a:lvl1pPr>
            <a:lvl2pPr marR="0" lvl="1" algn="ctr" rtl="0">
              <a:spcBef>
                <a:spcPts val="560"/>
              </a:spcBef>
              <a:spcAft>
                <a:spcPts val="0"/>
              </a:spcAft>
              <a:buClr>
                <a:srgbClr val="B7B2AE"/>
              </a:buClr>
              <a:buSzPts val="2800"/>
              <a:buFont typeface="Arial"/>
              <a:buNone/>
              <a:defRPr sz="2800" b="0" i="0" u="none" strike="noStrike" cap="none">
                <a:solidFill>
                  <a:srgbClr val="B7B2AE"/>
                </a:solidFill>
                <a:latin typeface="Calibri"/>
                <a:ea typeface="Calibri"/>
                <a:cs typeface="Calibri"/>
                <a:sym typeface="Calibri"/>
              </a:defRPr>
            </a:lvl2pPr>
            <a:lvl3pPr marR="0" lvl="2" algn="ctr" rtl="0">
              <a:spcBef>
                <a:spcPts val="480"/>
              </a:spcBef>
              <a:spcAft>
                <a:spcPts val="0"/>
              </a:spcAft>
              <a:buClr>
                <a:srgbClr val="B7B2AE"/>
              </a:buClr>
              <a:buSzPts val="2400"/>
              <a:buFont typeface="Arial"/>
              <a:buNone/>
              <a:defRPr sz="2400" b="0" i="0" u="none" strike="noStrike" cap="none">
                <a:solidFill>
                  <a:srgbClr val="B7B2AE"/>
                </a:solidFill>
                <a:latin typeface="Calibri"/>
                <a:ea typeface="Calibri"/>
                <a:cs typeface="Calibri"/>
                <a:sym typeface="Calibri"/>
              </a:defRPr>
            </a:lvl3pPr>
            <a:lvl4pPr marR="0" lvl="3" algn="ctr" rtl="0">
              <a:spcBef>
                <a:spcPts val="400"/>
              </a:spcBef>
              <a:spcAft>
                <a:spcPts val="0"/>
              </a:spcAft>
              <a:buClr>
                <a:srgbClr val="B7B2AE"/>
              </a:buClr>
              <a:buSzPts val="2000"/>
              <a:buFont typeface="Arial"/>
              <a:buNone/>
              <a:defRPr sz="2000" b="0" i="0" u="none" strike="noStrike" cap="none">
                <a:solidFill>
                  <a:srgbClr val="B7B2AE"/>
                </a:solidFill>
                <a:latin typeface="Calibri"/>
                <a:ea typeface="Calibri"/>
                <a:cs typeface="Calibri"/>
                <a:sym typeface="Calibri"/>
              </a:defRPr>
            </a:lvl4pPr>
            <a:lvl5pPr marR="0" lvl="4" algn="ctr" rtl="0">
              <a:spcBef>
                <a:spcPts val="400"/>
              </a:spcBef>
              <a:spcAft>
                <a:spcPts val="0"/>
              </a:spcAft>
              <a:buClr>
                <a:srgbClr val="B7B2AE"/>
              </a:buClr>
              <a:buSzPts val="2000"/>
              <a:buFont typeface="Arial"/>
              <a:buNone/>
              <a:defRPr sz="2000" b="0" i="0" u="none" strike="noStrike" cap="none">
                <a:solidFill>
                  <a:srgbClr val="B7B2AE"/>
                </a:solidFill>
                <a:latin typeface="Calibri"/>
                <a:ea typeface="Calibri"/>
                <a:cs typeface="Calibri"/>
                <a:sym typeface="Calibri"/>
              </a:defRPr>
            </a:lvl5pPr>
            <a:lvl6pPr marR="0" lvl="5" algn="ctr" rtl="0">
              <a:spcBef>
                <a:spcPts val="400"/>
              </a:spcBef>
              <a:spcAft>
                <a:spcPts val="0"/>
              </a:spcAft>
              <a:buClr>
                <a:srgbClr val="B7B2AE"/>
              </a:buClr>
              <a:buSzPts val="2000"/>
              <a:buFont typeface="Arial"/>
              <a:buNone/>
              <a:defRPr sz="2000" b="0" i="0" u="none" strike="noStrike" cap="none">
                <a:solidFill>
                  <a:srgbClr val="B7B2AE"/>
                </a:solidFill>
                <a:latin typeface="Calibri"/>
                <a:ea typeface="Calibri"/>
                <a:cs typeface="Calibri"/>
                <a:sym typeface="Calibri"/>
              </a:defRPr>
            </a:lvl6pPr>
            <a:lvl7pPr marR="0" lvl="6" algn="ctr" rtl="0">
              <a:spcBef>
                <a:spcPts val="400"/>
              </a:spcBef>
              <a:spcAft>
                <a:spcPts val="0"/>
              </a:spcAft>
              <a:buClr>
                <a:srgbClr val="B7B2AE"/>
              </a:buClr>
              <a:buSzPts val="2000"/>
              <a:buFont typeface="Arial"/>
              <a:buNone/>
              <a:defRPr sz="2000" b="0" i="0" u="none" strike="noStrike" cap="none">
                <a:solidFill>
                  <a:srgbClr val="B7B2AE"/>
                </a:solidFill>
                <a:latin typeface="Calibri"/>
                <a:ea typeface="Calibri"/>
                <a:cs typeface="Calibri"/>
                <a:sym typeface="Calibri"/>
              </a:defRPr>
            </a:lvl7pPr>
            <a:lvl8pPr marR="0" lvl="7" algn="ctr" rtl="0">
              <a:spcBef>
                <a:spcPts val="400"/>
              </a:spcBef>
              <a:spcAft>
                <a:spcPts val="0"/>
              </a:spcAft>
              <a:buClr>
                <a:srgbClr val="B7B2AE"/>
              </a:buClr>
              <a:buSzPts val="2000"/>
              <a:buFont typeface="Arial"/>
              <a:buNone/>
              <a:defRPr sz="2000" b="0" i="0" u="none" strike="noStrike" cap="none">
                <a:solidFill>
                  <a:srgbClr val="B7B2AE"/>
                </a:solidFill>
                <a:latin typeface="Calibri"/>
                <a:ea typeface="Calibri"/>
                <a:cs typeface="Calibri"/>
                <a:sym typeface="Calibri"/>
              </a:defRPr>
            </a:lvl8pPr>
            <a:lvl9pPr marR="0" lvl="8" algn="ctr" rtl="0">
              <a:spcBef>
                <a:spcPts val="400"/>
              </a:spcBef>
              <a:spcAft>
                <a:spcPts val="0"/>
              </a:spcAft>
              <a:buClr>
                <a:srgbClr val="B7B2AE"/>
              </a:buClr>
              <a:buSzPts val="2000"/>
              <a:buFont typeface="Arial"/>
              <a:buNone/>
              <a:defRPr sz="2000" b="0" i="0" u="none" strike="noStrike" cap="none">
                <a:solidFill>
                  <a:srgbClr val="B7B2AE"/>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323047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30670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6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33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1650">
                <a:solidFill>
                  <a:schemeClr val="tx2"/>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873047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7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35043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9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81121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33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1650">
                <a:solidFill>
                  <a:schemeClr val="tx2"/>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096589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887943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0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123482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3685641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3"/>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cs typeface="Arial"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9870935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8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352048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solidFill>
                <a:srgbClr val="FFFFFF"/>
              </a:solidFill>
              <a:cs typeface="Arial" charset="0"/>
            </a:endParaRPr>
          </a:p>
        </p:txBody>
      </p:sp>
      <p:sp>
        <p:nvSpPr>
          <p:cNvPr id="4" name="Rectangle 3"/>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rgbClr val="FFFFFF"/>
              </a:solidFill>
              <a:latin typeface="Calibri" pitchFamily="1" charset="0"/>
              <a:cs typeface="Arial"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66905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33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1650">
                <a:solidFill>
                  <a:schemeClr val="tx2"/>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314914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3"/>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cs typeface="Arial"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781571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7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512316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p>
        </p:txBody>
      </p:sp>
      <p:sp>
        <p:nvSpPr>
          <p:cNvPr id="4" name="Rectangle 3"/>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p:spPr>
        <p:txBody>
          <a:bodyPr anchor="ctr"/>
          <a:lstStyle/>
          <a:p>
            <a:pPr algn="ctr" eaLnBrk="0" hangingPunct="0">
              <a:defRPr/>
            </a:pPr>
            <a:endParaRPr lang="en-US" dirty="0">
              <a:solidFill>
                <a:schemeClr val="lt1"/>
              </a:solidFill>
              <a:latin typeface="+mn-lt"/>
              <a:cs typeface="Arial"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38665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33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1650">
                <a:solidFill>
                  <a:schemeClr val="accent3"/>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3752617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9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471794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3"/>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p:spPr>
        <p:txBody>
          <a:bodyPr anchor="ctr"/>
          <a:lstStyle/>
          <a:p>
            <a:pPr algn="ctr">
              <a:defRPr/>
            </a:pPr>
            <a:endParaRPr lang="en-US" dirty="0">
              <a:solidFill>
                <a:schemeClr val="lt1"/>
              </a:solidFill>
              <a:latin typeface="+mn-lt"/>
              <a:cs typeface="Arial"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797508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21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33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1650">
                <a:solidFill>
                  <a:schemeClr val="tx2"/>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005951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2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33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1650">
                <a:solidFill>
                  <a:schemeClr val="tx2"/>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005951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2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33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1650">
                <a:solidFill>
                  <a:schemeClr val="tx2"/>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005951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2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33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1650">
                <a:solidFill>
                  <a:schemeClr val="tx2"/>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005951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33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1650">
                <a:solidFill>
                  <a:schemeClr val="tx2"/>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0059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33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1650">
                <a:solidFill>
                  <a:schemeClr val="accent6"/>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07153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bg-BG"/>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bg-BG">
              <a:solidFill>
                <a:srgbClr val="958D85"/>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bg-BG">
              <a:solidFill>
                <a:srgbClr val="958D85"/>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355870DA-78B2-4EC1-B232-5F6F02851D64}" type="slidenum">
              <a:rPr lang="bg-BG" altLang="bg-BG" smtClean="0">
                <a:solidFill>
                  <a:srgbClr val="958D85"/>
                </a:solidFill>
                <a:latin typeface="Arial" panose="020B0604020202020204" pitchFamily="34" charset="0"/>
                <a:cs typeface="Arial" panose="020B0604020202020204" pitchFamily="34" charset="0"/>
              </a:rPr>
              <a:pPr fontAlgn="base">
                <a:spcBef>
                  <a:spcPct val="0"/>
                </a:spcBef>
                <a:spcAft>
                  <a:spcPct val="0"/>
                </a:spcAft>
                <a:defRPr/>
              </a:pPr>
              <a:t>‹#›</a:t>
            </a:fld>
            <a:endParaRPr lang="bg-BG" altLang="bg-BG">
              <a:solidFill>
                <a:srgbClr val="958D8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080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3" name="Rectangle 4">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5">
            <a:extLst/>
          </p:cNvPr>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p:spPr>
        <p:txBody>
          <a:bodyPr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24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783450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3"/>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cs typeface="Arial"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987093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6"/>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Arial" charset="0"/>
            </a:endParaRPr>
          </a:p>
        </p:txBody>
      </p:sp>
      <p:pic>
        <p:nvPicPr>
          <p:cNvPr id="6" name="Picture 8"/>
          <p:cNvPicPr>
            <a:picLocks noChangeAspect="1"/>
          </p:cNvPicPr>
          <p:nvPr userDrawn="1"/>
        </p:nvPicPr>
        <p:blipFill>
          <a:blip r:embed="rId2" cstate="print">
            <a:extLst>
              <a:ext uri="{28A0092B-C50C-407E-A947-70E740481C1C}">
                <a14:useLocalDpi xmlns:a14="http://schemas.microsoft.com/office/drawing/2010/main" val="0"/>
              </a:ext>
            </a:extLst>
          </a:blip>
          <a:srcRect l="58888" t="25490" r="8333" b="24712"/>
          <a:stretch>
            <a:fillRect/>
          </a:stretch>
        </p:blipFill>
        <p:spPr bwMode="auto">
          <a:xfrm>
            <a:off x="7631114" y="409577"/>
            <a:ext cx="1117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5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2250">
                <a:solidFill>
                  <a:srgbClr val="58585A"/>
                </a:solidFill>
                <a:latin typeface="Georgia"/>
                <a:cs typeface="Georgia"/>
              </a:defRPr>
            </a:lvl1pPr>
            <a:lvl2pPr>
              <a:defRPr sz="1950">
                <a:solidFill>
                  <a:srgbClr val="58585A"/>
                </a:solidFill>
                <a:latin typeface="Georgia"/>
                <a:cs typeface="Georgia"/>
              </a:defRPr>
            </a:lvl2pPr>
            <a:lvl3pPr>
              <a:defRPr sz="1650">
                <a:solidFill>
                  <a:srgbClr val="58585A"/>
                </a:solidFill>
                <a:latin typeface="Georgia"/>
                <a:cs typeface="Georgia"/>
              </a:defRPr>
            </a:lvl3pPr>
            <a:lvl4pPr>
              <a:defRPr sz="1350">
                <a:solidFill>
                  <a:srgbClr val="58585A"/>
                </a:solidFill>
                <a:latin typeface="Georgia"/>
                <a:cs typeface="Georgia"/>
              </a:defRPr>
            </a:lvl4pPr>
            <a:lvl5pPr>
              <a:defRPr sz="1200">
                <a:solidFill>
                  <a:srgbClr val="58585A"/>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2280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9" Type="http://schemas.openxmlformats.org/officeDocument/2006/relationships/theme" Target="../theme/theme2.xml"/><Relationship Id="rId21" Type="http://schemas.openxmlformats.org/officeDocument/2006/relationships/slideLayout" Target="../slideLayouts/slideLayout29.xml"/><Relationship Id="rId34" Type="http://schemas.openxmlformats.org/officeDocument/2006/relationships/slideLayout" Target="../slideLayouts/slideLayout42.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slideLayout" Target="../slideLayouts/slideLayout41.xml"/><Relationship Id="rId38" Type="http://schemas.openxmlformats.org/officeDocument/2006/relationships/slideLayout" Target="../slideLayouts/slideLayout46.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slideLayout" Target="../slideLayouts/slideLayout37.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37" Type="http://schemas.openxmlformats.org/officeDocument/2006/relationships/slideLayout" Target="../slideLayouts/slideLayout45.xml"/><Relationship Id="rId40" Type="http://schemas.openxmlformats.org/officeDocument/2006/relationships/image" Target="../media/image4.png"/><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36" Type="http://schemas.openxmlformats.org/officeDocument/2006/relationships/slideLayout" Target="../slideLayouts/slideLayout44.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35" Type="http://schemas.openxmlformats.org/officeDocument/2006/relationships/slideLayout" Target="../slideLayouts/slideLayout43.xml"/><Relationship Id="rId8" Type="http://schemas.openxmlformats.org/officeDocument/2006/relationships/slideLayout" Target="../slideLayouts/slideLayout16.xml"/><Relationship Id="rId3"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27" name="Picture 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58789"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2595563" y="620714"/>
            <a:ext cx="2175596"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rPr>
              <a:t>Година </a:t>
            </a:r>
            <a:r>
              <a:rPr kumimoji="0" lang="ru-RU" altLang="en-US" sz="1050" b="0" i="0" u="none" strike="noStrike" kern="1200" cap="none" spc="0" normalizeH="0" baseline="0" noProof="0" dirty="0" smtClean="0">
                <a:ln>
                  <a:noFill/>
                </a:ln>
                <a:solidFill>
                  <a:srgbClr val="958D85">
                    <a:lumMod val="50000"/>
                  </a:srgbClr>
                </a:solidFill>
                <a:effectLst/>
                <a:uLnTx/>
                <a:uFillTx/>
                <a:latin typeface="Georgia" pitchFamily="18" charset="0"/>
                <a:ea typeface="MS PGothic" pitchFamily="34" charset="-128"/>
                <a:cs typeface="Georgia" pitchFamily="18" charset="0"/>
              </a:rPr>
              <a:t>201</a:t>
            </a:r>
            <a:r>
              <a:rPr kumimoji="0" lang="en-US" altLang="en-US" sz="1050" b="0" i="0" u="none" strike="noStrike" kern="1200" cap="none" spc="0" normalizeH="0" baseline="0" noProof="0" dirty="0" smtClean="0">
                <a:ln>
                  <a:noFill/>
                </a:ln>
                <a:solidFill>
                  <a:srgbClr val="958D85">
                    <a:lumMod val="50000"/>
                  </a:srgbClr>
                </a:solidFill>
                <a:effectLst/>
                <a:uLnTx/>
                <a:uFillTx/>
                <a:latin typeface="Georgia" pitchFamily="18" charset="0"/>
                <a:ea typeface="MS PGothic" pitchFamily="34" charset="-128"/>
                <a:cs typeface="Georgia" pitchFamily="18" charset="0"/>
              </a:rPr>
              <a:t>8</a:t>
            </a:r>
            <a:r>
              <a:rPr kumimoji="0" lang="ru-RU" altLang="en-US" sz="1050" b="0" i="0" u="none" strike="noStrike" kern="1200" cap="none" spc="0" normalizeH="0" baseline="0" noProof="0" dirty="0" smtClean="0">
                <a:ln>
                  <a:noFill/>
                </a:ln>
                <a:solidFill>
                  <a:srgbClr val="958D85">
                    <a:lumMod val="50000"/>
                  </a:srgbClr>
                </a:solidFill>
                <a:effectLst/>
                <a:uLnTx/>
                <a:uFillTx/>
                <a:latin typeface="Georgia" pitchFamily="18" charset="0"/>
                <a:ea typeface="MS PGothic" pitchFamily="34" charset="-128"/>
                <a:cs typeface="Georgia" pitchFamily="18" charset="0"/>
              </a:rPr>
              <a:t>-201</a:t>
            </a:r>
            <a:r>
              <a:rPr kumimoji="0" lang="en-US"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rPr>
              <a:t>9</a:t>
            </a:r>
            <a:endPar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rPr>
              <a:t>Президент РИ: </a:t>
            </a:r>
            <a:r>
              <a:rPr kumimoji="0" lang="bg-BG"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rPr>
              <a:t>Бари Расин</a:t>
            </a:r>
            <a:endPar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rPr>
              <a:t>ДГ 2018-19:  Веселин </a:t>
            </a:r>
            <a:r>
              <a:rPr kumimoji="0" lang="ru-RU" altLang="en-US" sz="1050" b="0" i="0" u="none" strike="noStrike" kern="1200" cap="none" spc="0" normalizeH="0" baseline="0" noProof="0" dirty="0" smtClean="0">
                <a:ln>
                  <a:noFill/>
                </a:ln>
                <a:solidFill>
                  <a:srgbClr val="958D85">
                    <a:lumMod val="50000"/>
                  </a:srgbClr>
                </a:solidFill>
                <a:effectLst/>
                <a:uLnTx/>
                <a:uFillTx/>
                <a:latin typeface="Georgia" pitchFamily="18" charset="0"/>
                <a:ea typeface="MS PGothic" pitchFamily="34" charset="-128"/>
                <a:cs typeface="Georgia" pitchFamily="18" charset="0"/>
              </a:rPr>
              <a:t>Димитров</a:t>
            </a: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ru-RU" altLang="en-US" sz="1050" b="0" i="0" u="none" strike="noStrike" kern="1200" cap="none" spc="0" normalizeH="0" baseline="0" noProof="0" dirty="0" smtClean="0">
                <a:ln>
                  <a:noFill/>
                </a:ln>
                <a:solidFill>
                  <a:srgbClr val="958D85">
                    <a:lumMod val="50000"/>
                  </a:srgbClr>
                </a:solidFill>
                <a:effectLst/>
                <a:uLnTx/>
                <a:uFillTx/>
                <a:latin typeface="Georgia" pitchFamily="18" charset="0"/>
                <a:ea typeface="MS PGothic" pitchFamily="34" charset="-128"/>
                <a:cs typeface="Georgia" pitchFamily="18" charset="0"/>
              </a:rPr>
              <a:t>ДГЕ 2019-20: Митко Минев</a:t>
            </a:r>
            <a:endPar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rPr>
              <a:t>Дистрикт 2482</a:t>
            </a:r>
            <a:endParaRPr kumimoji="0" lang="en-US"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endParaRPr>
          </a:p>
        </p:txBody>
      </p:sp>
      <p:pic>
        <p:nvPicPr>
          <p:cNvPr id="1030" name="Picture 7"/>
          <p:cNvPicPr>
            <a:picLocks noChangeAspect="1"/>
          </p:cNvPicPr>
          <p:nvPr userDrawn="1"/>
        </p:nvPicPr>
        <p:blipFill>
          <a:blip r:embed="rId12">
            <a:extLst>
              <a:ext uri="{28A0092B-C50C-407E-A947-70E740481C1C}">
                <a14:useLocalDpi xmlns:a14="http://schemas.microsoft.com/office/drawing/2010/main" val="0"/>
              </a:ext>
            </a:extLst>
          </a:blip>
          <a:srcRect l="8704" t="9052" r="13147" b="20926"/>
          <a:stretch>
            <a:fillRect/>
          </a:stretch>
        </p:blipFill>
        <p:spPr bwMode="auto">
          <a:xfrm>
            <a:off x="436563" y="19050"/>
            <a:ext cx="19748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
          <p:cNvSpPr txBox="1"/>
          <p:nvPr userDrawn="1"/>
        </p:nvSpPr>
        <p:spPr>
          <a:xfrm>
            <a:off x="4211639" y="6248401"/>
            <a:ext cx="4908550" cy="392415"/>
          </a:xfrm>
          <a:prstGeom prst="rect">
            <a:avLst/>
          </a:prstGeom>
        </p:spPr>
        <p:txBody>
          <a:bodyPr>
            <a:spAutoFit/>
          </a:bodyPr>
          <a:lstStyle>
            <a:defPPr>
              <a:defRPr lang="bg-BG"/>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ru-RU" sz="900" b="1" i="0" u="none" strike="noStrike" kern="1200" cap="all" spc="0" normalizeH="0" baseline="0" noProof="0" dirty="0" smtClean="0">
                <a:ln>
                  <a:noFill/>
                </a:ln>
                <a:solidFill>
                  <a:srgbClr val="002060"/>
                </a:solidFill>
                <a:effectLst/>
                <a:uLnTx/>
                <a:uFillTx/>
                <a:latin typeface="Calibri"/>
                <a:ea typeface="+mn-ea"/>
                <a:cs typeface="Arial" panose="020B0604020202020204" pitchFamily="34" charset="0"/>
              </a:rPr>
              <a:t>ТРЕНИРОВЪЧЕН СЕМИНАР ЗА ЕЛЕКТ ПРЕЗИДЕНТИ И СЕКРЕТАРИ (ПЕТС) </a:t>
            </a:r>
            <a:r>
              <a:rPr kumimoji="0" lang="ru-RU" sz="900" b="1" i="0" u="none" strike="noStrike" kern="1200" cap="none" spc="0" normalizeH="0" baseline="0" noProof="0" dirty="0" smtClean="0">
                <a:ln>
                  <a:noFill/>
                </a:ln>
                <a:solidFill>
                  <a:srgbClr val="002060"/>
                </a:solidFill>
                <a:effectLst/>
                <a:uLnTx/>
                <a:uFillTx/>
                <a:latin typeface="Calibri"/>
                <a:ea typeface="+mn-ea"/>
                <a:cs typeface="Arial" panose="020B0604020202020204" pitchFamily="34" charset="0"/>
              </a:rPr>
              <a:t>, Банско,  Хотел «РЕГНУМ», </a:t>
            </a:r>
            <a:r>
              <a:rPr kumimoji="0" lang="ru-RU" sz="1050" b="1" i="0" u="none" strike="noStrike" kern="1200" cap="none" spc="0" normalizeH="0" baseline="0" noProof="0" dirty="0" smtClean="0">
                <a:ln>
                  <a:noFill/>
                </a:ln>
                <a:solidFill>
                  <a:srgbClr val="002060"/>
                </a:solidFill>
                <a:effectLst/>
                <a:uLnTx/>
                <a:uFillTx/>
                <a:latin typeface="Calibri"/>
                <a:ea typeface="+mn-ea"/>
                <a:cs typeface="Arial" panose="020B0604020202020204" pitchFamily="34" charset="0"/>
              </a:rPr>
              <a:t>22-24 март 2019</a:t>
            </a:r>
            <a:endParaRPr kumimoji="0" lang="en-US" sz="1050" b="0" i="0" u="none" strike="noStrike" kern="1200" cap="none" spc="0" normalizeH="0" baseline="0" noProof="0" dirty="0">
              <a:ln>
                <a:noFill/>
              </a:ln>
              <a:solidFill>
                <a:srgbClr val="958D8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83007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706" r:id="rId8"/>
  </p:sldLayoutIdLst>
  <p:timing>
    <p:tnLst>
      <p:par>
        <p:cTn id="1" dur="indefinite" restart="never" nodeType="tmRoot"/>
      </p:par>
    </p:tnLst>
  </p:timing>
  <p:txStyles>
    <p:titleStyle>
      <a:lvl1pPr algn="ctr" defTabSz="342900" rtl="0" eaLnBrk="0" fontAlgn="base" hangingPunct="0">
        <a:spcBef>
          <a:spcPct val="0"/>
        </a:spcBef>
        <a:spcAft>
          <a:spcPct val="0"/>
        </a:spcAft>
        <a:defRPr sz="3300" kern="1200">
          <a:solidFill>
            <a:schemeClr val="tx1"/>
          </a:solidFill>
          <a:latin typeface="+mj-lt"/>
          <a:ea typeface="MS PGothic" pitchFamily="34" charset="-128"/>
          <a:cs typeface="ＭＳ Ｐゴシック" charset="0"/>
        </a:defRPr>
      </a:lvl1pPr>
      <a:lvl2pPr algn="ctr" defTabSz="342900" rtl="0" eaLnBrk="0" fontAlgn="base" hangingPunct="0">
        <a:spcBef>
          <a:spcPct val="0"/>
        </a:spcBef>
        <a:spcAft>
          <a:spcPct val="0"/>
        </a:spcAft>
        <a:defRPr sz="3300">
          <a:solidFill>
            <a:schemeClr val="tx1"/>
          </a:solidFill>
          <a:latin typeface="Calibri" charset="0"/>
          <a:ea typeface="MS PGothic" pitchFamily="34" charset="-128"/>
          <a:cs typeface="ＭＳ Ｐゴシック" charset="0"/>
        </a:defRPr>
      </a:lvl2pPr>
      <a:lvl3pPr algn="ctr" defTabSz="342900" rtl="0" eaLnBrk="0" fontAlgn="base" hangingPunct="0">
        <a:spcBef>
          <a:spcPct val="0"/>
        </a:spcBef>
        <a:spcAft>
          <a:spcPct val="0"/>
        </a:spcAft>
        <a:defRPr sz="3300">
          <a:solidFill>
            <a:schemeClr val="tx1"/>
          </a:solidFill>
          <a:latin typeface="Calibri" charset="0"/>
          <a:ea typeface="MS PGothic" pitchFamily="34" charset="-128"/>
          <a:cs typeface="ＭＳ Ｐゴシック" charset="0"/>
        </a:defRPr>
      </a:lvl3pPr>
      <a:lvl4pPr algn="ctr" defTabSz="342900" rtl="0" eaLnBrk="0" fontAlgn="base" hangingPunct="0">
        <a:spcBef>
          <a:spcPct val="0"/>
        </a:spcBef>
        <a:spcAft>
          <a:spcPct val="0"/>
        </a:spcAft>
        <a:defRPr sz="3300">
          <a:solidFill>
            <a:schemeClr val="tx1"/>
          </a:solidFill>
          <a:latin typeface="Calibri" charset="0"/>
          <a:ea typeface="MS PGothic" pitchFamily="34" charset="-128"/>
          <a:cs typeface="ＭＳ Ｐゴシック" charset="0"/>
        </a:defRPr>
      </a:lvl4pPr>
      <a:lvl5pPr algn="ctr" defTabSz="342900" rtl="0" eaLnBrk="0" fontAlgn="base" hangingPunct="0">
        <a:spcBef>
          <a:spcPct val="0"/>
        </a:spcBef>
        <a:spcAft>
          <a:spcPct val="0"/>
        </a:spcAft>
        <a:defRPr sz="3300">
          <a:solidFill>
            <a:schemeClr val="tx1"/>
          </a:solidFill>
          <a:latin typeface="Calibri" charset="0"/>
          <a:ea typeface="MS PGothic" pitchFamily="34" charset="-128"/>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ＭＳ Ｐゴシック" charset="0"/>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itchFamily="34" charset="-128"/>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S PGothic" pitchFamily="34" charset="-128"/>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2"/>
            <a:ext cx="1600200" cy="103875"/>
          </a:xfrm>
          <a:prstGeom prst="rect">
            <a:avLst/>
          </a:prstGeom>
          <a:noFill/>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US" altLang="bg-BG" sz="675" b="0" i="0" u="none" strike="noStrike" kern="1200" cap="none" spc="0" normalizeH="0" baseline="0" noProof="0" smtClean="0">
                <a:ln>
                  <a:noFill/>
                </a:ln>
                <a:solidFill>
                  <a:srgbClr val="BCBDC0"/>
                </a:solidFill>
                <a:effectLst/>
                <a:uLnTx/>
                <a:uFillTx/>
                <a:latin typeface="Arial Narrow" panose="020B0606020202030204" pitchFamily="34" charset="0"/>
                <a:ea typeface="ヒラギノ角ゴ Pro W3"/>
                <a:cs typeface="ヒラギノ角ゴ Pro W3"/>
              </a:rPr>
              <a:t>TITLE  |  </a:t>
            </a:r>
            <a:fld id="{B61EFD54-3769-473C-AC7F-757092363924}" type="slidenum">
              <a:rPr kumimoji="0" lang="en-US" altLang="bg-BG" sz="675" b="0" i="0" u="none" strike="noStrike" kern="1200" cap="none" spc="0" normalizeH="0" baseline="0" noProof="0" smtClean="0">
                <a:ln>
                  <a:noFill/>
                </a:ln>
                <a:solidFill>
                  <a:srgbClr val="BCBDC0"/>
                </a:solidFill>
                <a:effectLst/>
                <a:uLnTx/>
                <a:uFillTx/>
                <a:latin typeface="Arial Narrow" panose="020B0606020202030204" pitchFamily="34" charset="0"/>
                <a:ea typeface="ヒラギノ角ゴ Pro W3"/>
                <a:cs typeface="ヒラギノ角ゴ Pro W3"/>
              </a:rPr>
              <a:pPr marL="0" marR="0" lvl="0" indent="0" algn="r" defTabSz="685800" rtl="0" eaLnBrk="0" fontAlgn="base" latinLnBrk="0" hangingPunct="0">
                <a:lnSpc>
                  <a:spcPct val="100000"/>
                </a:lnSpc>
                <a:spcBef>
                  <a:spcPct val="0"/>
                </a:spcBef>
                <a:spcAft>
                  <a:spcPct val="0"/>
                </a:spcAft>
                <a:buClrTx/>
                <a:buSzTx/>
                <a:buFontTx/>
                <a:buNone/>
                <a:tabLst/>
                <a:defRPr/>
              </a:pPr>
              <a:t>‹#›</a:t>
            </a:fld>
            <a:r>
              <a:rPr kumimoji="0" lang="en-US" altLang="bg-BG" sz="675" b="0" i="0" u="none" strike="noStrike" kern="1200" cap="none" spc="0" normalizeH="0" baseline="0" noProof="0" smtClean="0">
                <a:ln>
                  <a:noFill/>
                </a:ln>
                <a:solidFill>
                  <a:srgbClr val="BCBDC0"/>
                </a:solidFill>
                <a:effectLst/>
                <a:uLnTx/>
                <a:uFillTx/>
                <a:latin typeface="Arial Narrow" panose="020B0606020202030204" pitchFamily="34" charset="0"/>
                <a:ea typeface="ヒラギノ角ゴ Pro W3"/>
                <a:cs typeface="ヒラギノ角ゴ Pro W3"/>
              </a:rPr>
              <a:t>  </a:t>
            </a:r>
            <a:endParaRPr kumimoji="0" lang="en-US" altLang="bg-BG" sz="675" b="0" i="0" u="none" strike="noStrike" kern="1200" cap="none" spc="0" normalizeH="0" baseline="0" noProof="0" smtClean="0">
              <a:ln>
                <a:noFill/>
              </a:ln>
              <a:solidFill>
                <a:srgbClr val="958D85"/>
              </a:solidFill>
              <a:effectLst/>
              <a:uLnTx/>
              <a:uFillTx/>
              <a:latin typeface="Arial Narrow" panose="020B0606020202030204" pitchFamily="34" charset="0"/>
              <a:ea typeface="ヒラギノ角ゴ Pro W3"/>
              <a:cs typeface="ヒラギノ角ゴ Pro W3"/>
            </a:endParaRPr>
          </a:p>
        </p:txBody>
      </p:sp>
      <p:pic>
        <p:nvPicPr>
          <p:cNvPr id="2051" name="Picture 5"/>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
          <p:cNvSpPr txBox="1"/>
          <p:nvPr userDrawn="1"/>
        </p:nvSpPr>
        <p:spPr>
          <a:xfrm>
            <a:off x="4211639" y="6248401"/>
            <a:ext cx="4908550" cy="392415"/>
          </a:xfrm>
          <a:prstGeom prst="rect">
            <a:avLst/>
          </a:prstGeom>
        </p:spPr>
        <p:txBody>
          <a:bodyPr>
            <a:spAutoFit/>
          </a:bodyPr>
          <a:lstStyle>
            <a:defPPr>
              <a:defRPr lang="bg-BG"/>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ru-RU" sz="900" b="1" i="0" u="none" strike="noStrike" kern="1200" cap="all" spc="0" normalizeH="0" baseline="0" noProof="0" dirty="0" smtClean="0">
                <a:ln>
                  <a:noFill/>
                </a:ln>
                <a:solidFill>
                  <a:srgbClr val="002060"/>
                </a:solidFill>
                <a:effectLst/>
                <a:uLnTx/>
                <a:uFillTx/>
                <a:latin typeface="Calibri"/>
                <a:ea typeface="+mn-ea"/>
                <a:cs typeface="Arial" panose="020B0604020202020204" pitchFamily="34" charset="0"/>
              </a:rPr>
              <a:t>ТРЕНИРОВЪЧЕН СЕМИНАР ЗА ЕЛЕКТ ПРЕЗИДЕНТИ И СЕКРЕТАРИ (ПЕТС) </a:t>
            </a:r>
            <a:r>
              <a:rPr kumimoji="0" lang="ru-RU" sz="900" b="1" i="0" u="none" strike="noStrike" kern="1200" cap="none" spc="0" normalizeH="0" baseline="0" noProof="0" dirty="0" smtClean="0">
                <a:ln>
                  <a:noFill/>
                </a:ln>
                <a:solidFill>
                  <a:srgbClr val="002060"/>
                </a:solidFill>
                <a:effectLst/>
                <a:uLnTx/>
                <a:uFillTx/>
                <a:latin typeface="Calibri"/>
                <a:ea typeface="+mn-ea"/>
                <a:cs typeface="Arial" panose="020B0604020202020204" pitchFamily="34" charset="0"/>
              </a:rPr>
              <a:t>, Банско,  Хотел «РЕГНУМ», </a:t>
            </a:r>
            <a:r>
              <a:rPr kumimoji="0" lang="ru-RU" sz="1050" b="1" i="0" u="none" strike="noStrike" kern="1200" cap="none" spc="0" normalizeH="0" baseline="0" noProof="0" dirty="0" smtClean="0">
                <a:ln>
                  <a:noFill/>
                </a:ln>
                <a:solidFill>
                  <a:srgbClr val="002060"/>
                </a:solidFill>
                <a:effectLst/>
                <a:uLnTx/>
                <a:uFillTx/>
                <a:latin typeface="Calibri"/>
                <a:ea typeface="+mn-ea"/>
                <a:cs typeface="Arial" panose="020B0604020202020204" pitchFamily="34" charset="0"/>
              </a:rPr>
              <a:t>22-24 март 2019</a:t>
            </a:r>
            <a:endParaRPr kumimoji="0" lang="en-US" sz="1050" b="0" i="0" u="none" strike="noStrike" kern="1200" cap="none" spc="0" normalizeH="0" baseline="0" noProof="0" dirty="0">
              <a:ln>
                <a:noFill/>
              </a:ln>
              <a:solidFill>
                <a:srgbClr val="958D8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460275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9" r:id="rId19"/>
    <p:sldLayoutId id="2147483690" r:id="rId20"/>
    <p:sldLayoutId id="2147483692" r:id="rId21"/>
    <p:sldLayoutId id="2147483698" r:id="rId22"/>
    <p:sldLayoutId id="2147483700" r:id="rId23"/>
    <p:sldLayoutId id="2147483702" r:id="rId24"/>
    <p:sldLayoutId id="2147483707" r:id="rId25"/>
    <p:sldLayoutId id="2147483708" r:id="rId26"/>
    <p:sldLayoutId id="2147483709" r:id="rId27"/>
    <p:sldLayoutId id="2147483710" r:id="rId28"/>
    <p:sldLayoutId id="2147483711" r:id="rId29"/>
    <p:sldLayoutId id="2147483712" r:id="rId30"/>
    <p:sldLayoutId id="2147483713" r:id="rId31"/>
    <p:sldLayoutId id="2147483714" r:id="rId32"/>
    <p:sldLayoutId id="2147483715" r:id="rId33"/>
    <p:sldLayoutId id="2147483716" r:id="rId34"/>
    <p:sldLayoutId id="2147483717" r:id="rId35"/>
    <p:sldLayoutId id="2147483718" r:id="rId36"/>
    <p:sldLayoutId id="2147483719" r:id="rId37"/>
    <p:sldLayoutId id="2147483720" r:id="rId38"/>
  </p:sldLayoutIdLst>
  <p:timing>
    <p:tnLst>
      <p:par>
        <p:cTn id="1" dur="indefinite" restart="never" nodeType="tmRoot"/>
      </p:par>
    </p:tnLst>
  </p:timing>
  <p:txStyles>
    <p:titleStyle>
      <a:lvl1pPr algn="ctr" defTabSz="342900" rtl="0" eaLnBrk="0" fontAlgn="base" hangingPunct="0">
        <a:spcBef>
          <a:spcPct val="0"/>
        </a:spcBef>
        <a:spcAft>
          <a:spcPct val="0"/>
        </a:spcAft>
        <a:defRPr sz="3300" kern="1200">
          <a:solidFill>
            <a:schemeClr val="tx1"/>
          </a:solidFill>
          <a:latin typeface="+mj-lt"/>
          <a:ea typeface="MS PGothic" pitchFamily="34" charset="-128"/>
          <a:cs typeface="ＭＳ Ｐゴシック" charset="0"/>
        </a:defRPr>
      </a:lvl1pPr>
      <a:lvl2pPr algn="ctr" defTabSz="342900" rtl="0" eaLnBrk="0" fontAlgn="base" hangingPunct="0">
        <a:spcBef>
          <a:spcPct val="0"/>
        </a:spcBef>
        <a:spcAft>
          <a:spcPct val="0"/>
        </a:spcAft>
        <a:defRPr sz="3300">
          <a:solidFill>
            <a:schemeClr val="tx1"/>
          </a:solidFill>
          <a:latin typeface="Calibri" charset="0"/>
          <a:ea typeface="MS PGothic" pitchFamily="34" charset="-128"/>
          <a:cs typeface="ＭＳ Ｐゴシック" charset="0"/>
        </a:defRPr>
      </a:lvl2pPr>
      <a:lvl3pPr algn="ctr" defTabSz="342900" rtl="0" eaLnBrk="0" fontAlgn="base" hangingPunct="0">
        <a:spcBef>
          <a:spcPct val="0"/>
        </a:spcBef>
        <a:spcAft>
          <a:spcPct val="0"/>
        </a:spcAft>
        <a:defRPr sz="3300">
          <a:solidFill>
            <a:schemeClr val="tx1"/>
          </a:solidFill>
          <a:latin typeface="Calibri" charset="0"/>
          <a:ea typeface="MS PGothic" pitchFamily="34" charset="-128"/>
          <a:cs typeface="ＭＳ Ｐゴシック" charset="0"/>
        </a:defRPr>
      </a:lvl3pPr>
      <a:lvl4pPr algn="ctr" defTabSz="342900" rtl="0" eaLnBrk="0" fontAlgn="base" hangingPunct="0">
        <a:spcBef>
          <a:spcPct val="0"/>
        </a:spcBef>
        <a:spcAft>
          <a:spcPct val="0"/>
        </a:spcAft>
        <a:defRPr sz="3300">
          <a:solidFill>
            <a:schemeClr val="tx1"/>
          </a:solidFill>
          <a:latin typeface="Calibri" charset="0"/>
          <a:ea typeface="MS PGothic" pitchFamily="34" charset="-128"/>
          <a:cs typeface="ＭＳ Ｐゴシック" charset="0"/>
        </a:defRPr>
      </a:lvl4pPr>
      <a:lvl5pPr algn="ctr" defTabSz="342900" rtl="0" eaLnBrk="0" fontAlgn="base" hangingPunct="0">
        <a:spcBef>
          <a:spcPct val="0"/>
        </a:spcBef>
        <a:spcAft>
          <a:spcPct val="0"/>
        </a:spcAft>
        <a:defRPr sz="3300">
          <a:solidFill>
            <a:schemeClr val="tx1"/>
          </a:solidFill>
          <a:latin typeface="Calibri" charset="0"/>
          <a:ea typeface="MS PGothic" pitchFamily="34" charset="-128"/>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ＭＳ Ｐゴシック" charset="0"/>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itchFamily="34" charset="-128"/>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S PGothic" pitchFamily="34" charset="-128"/>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rotary-bulgaria.org/" TargetMode="Externa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www.rotary-bulgaria.org/" TargetMode="External"/><Relationship Id="rId2" Type="http://schemas.openxmlformats.org/officeDocument/2006/relationships/hyperlink" Target="http://www.rotary.org/" TargetMode="Externa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rotarydistrict2482.org" TargetMode="External"/><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www.rotary.org/"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hyperlink" Target="http://www.rotary.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47.png"/></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image" Target="../media/image50.jpeg"/><Relationship Id="rId4" Type="http://schemas.openxmlformats.org/officeDocument/2006/relationships/image" Target="../media/image49.png"/></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57.emf"/><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6.emf"/><Relationship Id="rId4" Type="http://schemas.openxmlformats.org/officeDocument/2006/relationships/oleObject" Target="../embeddings/oleObject1.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9.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1.xml"/></Relationships>
</file>

<file path=ppt/slides/_rels/slide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33463" y="3429000"/>
            <a:ext cx="6972300" cy="742950"/>
          </a:xfrm>
        </p:spPr>
        <p:txBody>
          <a:bodyPr anchor="ctr"/>
          <a:lstStyle/>
          <a:p>
            <a:pPr eaLnBrk="1" hangingPunct="1">
              <a:defRPr/>
            </a:pPr>
            <a:r>
              <a:rPr lang="ru-RU" altLang="en-US" sz="2100" b="1" dirty="0" err="1">
                <a:latin typeface="Bookman Old Style" panose="02050604050505020204" pitchFamily="18" charset="0"/>
                <a:cs typeface="Times New Roman" panose="02020603050405020304" pitchFamily="18" charset="0"/>
              </a:rPr>
              <a:t>Визия</a:t>
            </a:r>
            <a:r>
              <a:rPr lang="ru-RU" altLang="en-US" sz="2100" b="1" dirty="0">
                <a:latin typeface="Bookman Old Style" panose="02050604050505020204" pitchFamily="18" charset="0"/>
                <a:cs typeface="Times New Roman" panose="02020603050405020304" pitchFamily="18" charset="0"/>
              </a:rPr>
              <a:t> и Лого. Стратегически </a:t>
            </a:r>
            <a:r>
              <a:rPr lang="ru-RU" altLang="en-US" sz="2100" b="1" dirty="0" err="1">
                <a:latin typeface="Bookman Old Style" panose="02050604050505020204" pitchFamily="18" charset="0"/>
                <a:cs typeface="Times New Roman" panose="02020603050405020304" pitchFamily="18" charset="0"/>
              </a:rPr>
              <a:t>приоритети</a:t>
            </a:r>
            <a:r>
              <a:rPr lang="ru-RU" altLang="en-US" sz="2100" b="1" dirty="0">
                <a:latin typeface="Bookman Old Style" panose="02050604050505020204" pitchFamily="18" charset="0"/>
                <a:cs typeface="Times New Roman" panose="02020603050405020304" pitchFamily="18" charset="0"/>
              </a:rPr>
              <a:t>. Цели на Дистрикт 2482 РИ за 2019-2020 г.</a:t>
            </a:r>
            <a:endParaRPr lang="en-US" sz="2100" b="1" dirty="0">
              <a:latin typeface="Bookman Old Style" panose="02050604050505020204" pitchFamily="18" charset="0"/>
              <a:cs typeface="Times New Roman" panose="02020603050405020304" pitchFamily="18" charset="0"/>
            </a:endParaRPr>
          </a:p>
        </p:txBody>
      </p:sp>
      <p:sp>
        <p:nvSpPr>
          <p:cNvPr id="39939" name="Rectangle 3"/>
          <p:cNvSpPr>
            <a:spLocks noGrp="1" noChangeArrowheads="1"/>
          </p:cNvSpPr>
          <p:nvPr>
            <p:ph type="subTitle" idx="1"/>
          </p:nvPr>
        </p:nvSpPr>
        <p:spPr bwMode="auto">
          <a:xfrm>
            <a:off x="1543050" y="4316017"/>
            <a:ext cx="5243513" cy="9489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bg-BG" altLang="en-US" sz="1500" b="1">
                <a:latin typeface="Georgia" panose="02040502050405020303" pitchFamily="18" charset="0"/>
                <a:cs typeface="Times New Roman" panose="02020603050405020304" pitchFamily="18" charset="0"/>
              </a:rPr>
              <a:t>Митко Минев, ДГЕ</a:t>
            </a:r>
          </a:p>
          <a:p>
            <a:pPr eaLnBrk="1" hangingPunct="1"/>
            <a:r>
              <a:rPr lang="bg-BG" altLang="en-US" sz="1500" b="1">
                <a:latin typeface="Georgia" panose="02040502050405020303" pitchFamily="18" charset="0"/>
                <a:cs typeface="Times New Roman" panose="02020603050405020304" pitchFamily="18" charset="0"/>
              </a:rPr>
              <a:t>РК Велико Търново</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4" y="0"/>
            <a:ext cx="9137952" cy="6858000"/>
          </a:xfrm>
          <a:prstGeom prst="rect">
            <a:avLst/>
          </a:prstGeom>
        </p:spPr>
      </p:pic>
    </p:spTree>
    <p:extLst>
      <p:ext uri="{BB962C8B-B14F-4D97-AF65-F5344CB8AC3E}">
        <p14:creationId xmlns:p14="http://schemas.microsoft.com/office/powerpoint/2010/main" val="2187722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лавие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bg-BG" b="1" smtClean="0">
                <a:latin typeface="Arial Narrow" pitchFamily="34" charset="0"/>
              </a:rPr>
              <a:t>  </a:t>
            </a:r>
            <a:r>
              <a:rPr lang="bg-BG" altLang="bg-BG" sz="2400" b="1" smtClean="0">
                <a:latin typeface="Arial Narrow" pitchFamily="34" charset="0"/>
              </a:rPr>
              <a:t>АКТУАЛИЗИРАНЕ НА ДАННИТЕ НА ЧЛЕНОВЕ НА КЛУБА  </a:t>
            </a:r>
            <a:r>
              <a:rPr lang="bg-BG" altLang="bg-BG" smtClean="0">
                <a:latin typeface="Arial Narrow" pitchFamily="34" charset="0"/>
              </a:rPr>
              <a:t/>
            </a:r>
            <a:br>
              <a:rPr lang="bg-BG" altLang="bg-BG" smtClean="0">
                <a:latin typeface="Arial Narrow" pitchFamily="34" charset="0"/>
              </a:rPr>
            </a:br>
            <a:r>
              <a:rPr lang="bg-BG" altLang="bg-BG" sz="2400" smtClean="0">
                <a:latin typeface="Arial Narrow" pitchFamily="34" charset="0"/>
              </a:rPr>
              <a:t/>
            </a:r>
            <a:br>
              <a:rPr lang="bg-BG" altLang="bg-BG" sz="2400" smtClean="0">
                <a:latin typeface="Arial Narrow" pitchFamily="34" charset="0"/>
              </a:rPr>
            </a:br>
            <a:endParaRPr lang="bg-BG" altLang="bg-BG" smtClean="0">
              <a:latin typeface="Arial Narrow" pitchFamily="34" charset="0"/>
            </a:endParaRPr>
          </a:p>
        </p:txBody>
      </p:sp>
      <p:sp>
        <p:nvSpPr>
          <p:cNvPr id="3" name="Контейнер за съдържание 2"/>
          <p:cNvSpPr>
            <a:spLocks noGrp="1"/>
          </p:cNvSpPr>
          <p:nvPr>
            <p:ph idx="1"/>
          </p:nvPr>
        </p:nvSpPr>
        <p:spPr/>
        <p:txBody>
          <a:bodyPr/>
          <a:lstStyle/>
          <a:p>
            <a:pPr marL="0" indent="0">
              <a:buFont typeface="Arial" pitchFamily="34" charset="0"/>
              <a:buNone/>
              <a:defRPr/>
            </a:pPr>
            <a:r>
              <a:rPr lang="bg-BG" sz="1600" b="1" dirty="0">
                <a:solidFill>
                  <a:schemeClr val="tx2"/>
                </a:solidFill>
              </a:rPr>
              <a:t>АКТУАЛИЗИРАНЕ НА ДАННИТЕ НА ЧЛЕНОВЕ НА КЛУБА  В </a:t>
            </a:r>
            <a:r>
              <a:rPr lang="en-US" sz="1600" b="1" dirty="0">
                <a:solidFill>
                  <a:schemeClr val="tx2"/>
                </a:solidFill>
              </a:rPr>
              <a:t>MY ROTARY (ROTARY.ORG)  </a:t>
            </a:r>
            <a:r>
              <a:rPr lang="bg-BG" sz="1600" b="1" dirty="0">
                <a:solidFill>
                  <a:schemeClr val="tx2"/>
                </a:solidFill>
              </a:rPr>
              <a:t> - </a:t>
            </a:r>
            <a:r>
              <a:rPr lang="bg-BG" sz="1600" dirty="0">
                <a:solidFill>
                  <a:schemeClr val="tx2"/>
                </a:solidFill>
              </a:rPr>
              <a:t>Добавяне, редактиране и премахване на информация</a:t>
            </a:r>
            <a:r>
              <a:rPr lang="bg-BG" sz="1600" dirty="0" smtClean="0">
                <a:solidFill>
                  <a:schemeClr val="tx2"/>
                </a:solidFill>
              </a:rPr>
              <a:t>.</a:t>
            </a:r>
            <a:endParaRPr lang="en-US" sz="1600" dirty="0" smtClean="0">
              <a:solidFill>
                <a:schemeClr val="tx2"/>
              </a:solidFill>
            </a:endParaRPr>
          </a:p>
          <a:p>
            <a:pPr marL="0" indent="0">
              <a:buFont typeface="Arial" pitchFamily="34" charset="0"/>
              <a:buNone/>
              <a:defRPr/>
            </a:pPr>
            <a:r>
              <a:rPr lang="bg-BG" sz="2000" dirty="0" smtClean="0">
                <a:solidFill>
                  <a:schemeClr val="tx2"/>
                </a:solidFill>
              </a:rPr>
              <a:t> </a:t>
            </a:r>
            <a:endParaRPr lang="bg-BG" sz="2000" dirty="0">
              <a:solidFill>
                <a:schemeClr val="tx2"/>
              </a:solidFill>
            </a:endParaRPr>
          </a:p>
          <a:p>
            <a:pPr>
              <a:defRPr/>
            </a:pPr>
            <a:endParaRPr lang="en-US" sz="2000" b="1" dirty="0">
              <a:solidFill>
                <a:schemeClr val="tx2"/>
              </a:solidFill>
            </a:endParaRPr>
          </a:p>
          <a:p>
            <a:pPr>
              <a:defRPr/>
            </a:pPr>
            <a:endParaRPr lang="en-US" sz="2000" b="1" dirty="0" smtClean="0">
              <a:solidFill>
                <a:schemeClr val="tx2"/>
              </a:solidFill>
            </a:endParaRPr>
          </a:p>
          <a:p>
            <a:pPr>
              <a:defRPr/>
            </a:pPr>
            <a:endParaRPr lang="bg-BG" sz="2000" dirty="0"/>
          </a:p>
        </p:txBody>
      </p:sp>
      <p:pic>
        <p:nvPicPr>
          <p:cNvPr id="52228" name="Картина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7525" y="2205038"/>
            <a:ext cx="8169275"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8989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лавие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bg-BG" b="1" smtClean="0">
                <a:latin typeface="Arial Narrow" pitchFamily="34" charset="0"/>
              </a:rPr>
              <a:t>  </a:t>
            </a:r>
            <a:r>
              <a:rPr lang="bg-BG" altLang="bg-BG" sz="2400" b="1" smtClean="0">
                <a:latin typeface="Arial Narrow" pitchFamily="34" charset="0"/>
              </a:rPr>
              <a:t>АКТУАЛИЗИРАНЕ НА ДАННИТЕ НА ЧЛЕНОВЕ НА КЛУБА  </a:t>
            </a:r>
            <a:r>
              <a:rPr lang="bg-BG" altLang="bg-BG" smtClean="0">
                <a:latin typeface="Arial Narrow" pitchFamily="34" charset="0"/>
              </a:rPr>
              <a:t/>
            </a:r>
            <a:br>
              <a:rPr lang="bg-BG" altLang="bg-BG" smtClean="0">
                <a:latin typeface="Arial Narrow" pitchFamily="34" charset="0"/>
              </a:rPr>
            </a:br>
            <a:r>
              <a:rPr lang="bg-BG" altLang="bg-BG" sz="2400" smtClean="0">
                <a:latin typeface="Arial Narrow" pitchFamily="34" charset="0"/>
              </a:rPr>
              <a:t/>
            </a:r>
            <a:br>
              <a:rPr lang="bg-BG" altLang="bg-BG" sz="2400" smtClean="0">
                <a:latin typeface="Arial Narrow" pitchFamily="34" charset="0"/>
              </a:rPr>
            </a:br>
            <a:endParaRPr lang="bg-BG" altLang="bg-BG" smtClean="0">
              <a:latin typeface="Arial Narrow" pitchFamily="34" charset="0"/>
            </a:endParaRPr>
          </a:p>
        </p:txBody>
      </p:sp>
      <p:sp>
        <p:nvSpPr>
          <p:cNvPr id="3" name="Контейнер за съдържание 2"/>
          <p:cNvSpPr>
            <a:spLocks noGrp="1"/>
          </p:cNvSpPr>
          <p:nvPr>
            <p:ph idx="1"/>
          </p:nvPr>
        </p:nvSpPr>
        <p:spPr/>
        <p:txBody>
          <a:bodyPr/>
          <a:lstStyle/>
          <a:p>
            <a:pPr marL="0" indent="0">
              <a:buFont typeface="Arial" pitchFamily="34" charset="0"/>
              <a:buNone/>
              <a:defRPr/>
            </a:pPr>
            <a:r>
              <a:rPr lang="bg-BG" sz="2400" dirty="0">
                <a:solidFill>
                  <a:schemeClr val="tx2"/>
                </a:solidFill>
              </a:rPr>
              <a:t>Промените в членството, докладвани чрез </a:t>
            </a:r>
            <a:r>
              <a:rPr lang="en-US" sz="2400" dirty="0">
                <a:solidFill>
                  <a:schemeClr val="tx2"/>
                </a:solidFill>
              </a:rPr>
              <a:t>My rotary </a:t>
            </a:r>
            <a:r>
              <a:rPr lang="bg-BG" sz="2400" dirty="0">
                <a:solidFill>
                  <a:schemeClr val="tx2"/>
                </a:solidFill>
              </a:rPr>
              <a:t>се правят директно в базата на РИ. Промяната в статута е незабавна и не подлежи на допълнителна промяна. </a:t>
            </a:r>
          </a:p>
          <a:p>
            <a:pPr marL="0" indent="0">
              <a:buFont typeface="Arial" pitchFamily="34" charset="0"/>
              <a:buNone/>
              <a:defRPr/>
            </a:pPr>
            <a:r>
              <a:rPr lang="bg-BG" sz="2000" dirty="0" smtClean="0">
                <a:solidFill>
                  <a:schemeClr val="tx2"/>
                </a:solidFill>
              </a:rPr>
              <a:t> </a:t>
            </a:r>
            <a:endParaRPr lang="bg-BG" sz="2000" dirty="0">
              <a:solidFill>
                <a:schemeClr val="tx2"/>
              </a:solidFill>
            </a:endParaRPr>
          </a:p>
          <a:p>
            <a:pPr>
              <a:defRPr/>
            </a:pPr>
            <a:endParaRPr lang="en-US" sz="2000" b="1" dirty="0">
              <a:solidFill>
                <a:schemeClr val="tx2"/>
              </a:solidFill>
            </a:endParaRPr>
          </a:p>
          <a:p>
            <a:pPr>
              <a:defRPr/>
            </a:pPr>
            <a:endParaRPr lang="en-US" sz="2000" b="1" dirty="0" smtClean="0">
              <a:solidFill>
                <a:schemeClr val="tx2"/>
              </a:solidFill>
            </a:endParaRPr>
          </a:p>
          <a:p>
            <a:pPr>
              <a:defRPr/>
            </a:pPr>
            <a:endParaRPr lang="bg-BG" sz="2000" dirty="0"/>
          </a:p>
        </p:txBody>
      </p:sp>
      <p:pic>
        <p:nvPicPr>
          <p:cNvPr id="53252" name="Картина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668631">
            <a:off x="1376363" y="3022600"/>
            <a:ext cx="2747962"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0569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лавие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bg-BG" smtClean="0">
                <a:latin typeface="Arial Narrow" pitchFamily="34" charset="0"/>
              </a:rPr>
              <a:t>  </a:t>
            </a:r>
            <a:r>
              <a:rPr lang="bg-BG" altLang="bg-BG" smtClean="0">
                <a:latin typeface="Arial Narrow" pitchFamily="34" charset="0"/>
              </a:rPr>
              <a:t>АКТУАЛИЗИРАНЕ НА ДАННИТЕ</a:t>
            </a:r>
            <a:r>
              <a:rPr lang="en-US" altLang="bg-BG" smtClean="0">
                <a:latin typeface="Arial Narrow" pitchFamily="34" charset="0"/>
              </a:rPr>
              <a:t>    www.rotary-bulgaria.or</a:t>
            </a:r>
            <a:r>
              <a:rPr lang="en-US" altLang="bg-BG" u="sng" smtClean="0">
                <a:latin typeface="Arial Narrow" pitchFamily="34" charset="0"/>
              </a:rPr>
              <a:t>g</a:t>
            </a:r>
            <a:endParaRPr lang="bg-BG" altLang="bg-BG" smtClean="0">
              <a:latin typeface="Arial Narrow" pitchFamily="34" charset="0"/>
            </a:endParaRPr>
          </a:p>
        </p:txBody>
      </p:sp>
      <p:sp>
        <p:nvSpPr>
          <p:cNvPr id="3" name="Контейнер за съдържание 2"/>
          <p:cNvSpPr>
            <a:spLocks noGrp="1"/>
          </p:cNvSpPr>
          <p:nvPr>
            <p:ph idx="1"/>
          </p:nvPr>
        </p:nvSpPr>
        <p:spPr/>
        <p:txBody>
          <a:bodyPr/>
          <a:lstStyle/>
          <a:p>
            <a:pPr marL="0" indent="0">
              <a:buFont typeface="Arial" pitchFamily="34" charset="0"/>
              <a:buNone/>
              <a:defRPr/>
            </a:pPr>
            <a:r>
              <a:rPr lang="bg-BG" sz="1600" dirty="0">
                <a:solidFill>
                  <a:schemeClr val="tx2"/>
                </a:solidFill>
              </a:rPr>
              <a:t>АКТУАЛИЗИРАНЕ НА ДАННИТЕ ЗА БОРДА И ЧЛЕНОВЕ НА КЛУБА  В ДИСТРИКТНИЯ САЙТ НА  </a:t>
            </a:r>
            <a:r>
              <a:rPr lang="en-US" sz="1600" dirty="0">
                <a:solidFill>
                  <a:schemeClr val="tx2"/>
                </a:solidFill>
              </a:rPr>
              <a:t>РОТАРИ БЪЛГАРИЯ </a:t>
            </a:r>
            <a:r>
              <a:rPr lang="bg-BG" sz="1600" b="1" dirty="0">
                <a:solidFill>
                  <a:schemeClr val="tx2"/>
                </a:solidFill>
              </a:rPr>
              <a:t>- </a:t>
            </a:r>
            <a:r>
              <a:rPr lang="en-US" sz="1600" dirty="0">
                <a:solidFill>
                  <a:schemeClr val="tx2"/>
                </a:solidFill>
                <a:hlinkClick r:id="rId2"/>
              </a:rPr>
              <a:t>www.rotary-bulgaria.or</a:t>
            </a:r>
            <a:r>
              <a:rPr lang="en-US" sz="1600" u="sng" dirty="0">
                <a:solidFill>
                  <a:schemeClr val="tx2"/>
                </a:solidFill>
                <a:hlinkClick r:id="rId2"/>
              </a:rPr>
              <a:t>g</a:t>
            </a:r>
            <a:endParaRPr lang="bg-BG" sz="1600" dirty="0">
              <a:solidFill>
                <a:schemeClr val="tx2"/>
              </a:solidFill>
            </a:endParaRPr>
          </a:p>
          <a:p>
            <a:pPr>
              <a:defRPr/>
            </a:pPr>
            <a:endParaRPr lang="bg-BG" dirty="0"/>
          </a:p>
        </p:txBody>
      </p:sp>
      <p:pic>
        <p:nvPicPr>
          <p:cNvPr id="54276" name="Картина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989138"/>
            <a:ext cx="7559675"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741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pPr>
              <a:defRPr/>
            </a:pPr>
            <a:r>
              <a:rPr lang="en-US" dirty="0" smtClean="0"/>
              <a:t>  </a:t>
            </a:r>
            <a:br>
              <a:rPr lang="en-US" dirty="0" smtClean="0"/>
            </a:br>
            <a:r>
              <a:rPr lang="en-US" dirty="0"/>
              <a:t/>
            </a:r>
            <a:br>
              <a:rPr lang="en-US" dirty="0"/>
            </a:br>
            <a:r>
              <a:rPr lang="en-US" dirty="0" smtClean="0"/>
              <a:t>   </a:t>
            </a:r>
            <a:r>
              <a:rPr lang="bg-BG" sz="2700" dirty="0" smtClean="0"/>
              <a:t>АКТУАЛНОСТ </a:t>
            </a:r>
            <a:r>
              <a:rPr lang="bg-BG" sz="2700" dirty="0"/>
              <a:t>И ПЪЛНОТА НА ДАННИТЕ</a:t>
            </a:r>
            <a:r>
              <a:rPr lang="bg-BG" dirty="0"/>
              <a:t/>
            </a:r>
            <a:br>
              <a:rPr lang="bg-BG" dirty="0"/>
            </a:br>
            <a:r>
              <a:rPr lang="bg-BG" dirty="0"/>
              <a:t/>
            </a:r>
            <a:br>
              <a:rPr lang="bg-BG" dirty="0"/>
            </a:br>
            <a:endParaRPr lang="bg-BG" dirty="0"/>
          </a:p>
        </p:txBody>
      </p:sp>
      <p:sp>
        <p:nvSpPr>
          <p:cNvPr id="3" name="Контейнер за съдържание 2"/>
          <p:cNvSpPr>
            <a:spLocks noGrp="1"/>
          </p:cNvSpPr>
          <p:nvPr>
            <p:ph idx="1"/>
          </p:nvPr>
        </p:nvSpPr>
        <p:spPr/>
        <p:txBody>
          <a:bodyPr/>
          <a:lstStyle/>
          <a:p>
            <a:pPr marL="0" indent="0" algn="ctr">
              <a:spcBef>
                <a:spcPts val="600"/>
              </a:spcBef>
              <a:buFont typeface="Arial" pitchFamily="34" charset="0"/>
              <a:buNone/>
              <a:defRPr/>
            </a:pPr>
            <a:r>
              <a:rPr lang="bg-BG" sz="1400" dirty="0">
                <a:solidFill>
                  <a:schemeClr val="tx2"/>
                </a:solidFill>
              </a:rPr>
              <a:t>ВЪВЕЖДАЙТЕ ВСИЧКИ ДАННИ МАКСИМАЛНО ПРЕЦИЗНО – ДАТА НА РАЖДАНЕ, ПОЛ И ВСИЧКИ ОСТАНАЛИ. </a:t>
            </a:r>
          </a:p>
          <a:p>
            <a:pPr marL="0" indent="0" algn="ctr">
              <a:spcBef>
                <a:spcPts val="600"/>
              </a:spcBef>
              <a:buFont typeface="Arial" pitchFamily="34" charset="0"/>
              <a:buNone/>
              <a:defRPr/>
            </a:pPr>
            <a:r>
              <a:rPr lang="bg-BG" sz="1400" dirty="0">
                <a:solidFill>
                  <a:schemeClr val="tx2"/>
                </a:solidFill>
              </a:rPr>
              <a:t>ТЕ СА ВАЖНИ ЗА СТАТИСТИКИТЕ КОИТО  РОТАРИ ИЗВЛИЧА СА ЧЛЕНСВОТО В НАЦИОНАЛЕН И СВЕТОВЕН  МАЩАБ.</a:t>
            </a:r>
          </a:p>
          <a:p>
            <a:pPr>
              <a:defRPr/>
            </a:pPr>
            <a:endParaRPr lang="bg-BG" sz="1400" dirty="0"/>
          </a:p>
        </p:txBody>
      </p:sp>
      <p:pic>
        <p:nvPicPr>
          <p:cNvPr id="55300" name="Картина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55725" y="2205038"/>
            <a:ext cx="6813550"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3415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Заглавие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bg-BG" b="1" smtClean="0">
                <a:latin typeface="Arial Narrow" pitchFamily="34" charset="0"/>
              </a:rPr>
              <a:t/>
            </a:r>
            <a:br>
              <a:rPr lang="en-US" altLang="bg-BG" b="1" smtClean="0">
                <a:latin typeface="Arial Narrow" pitchFamily="34" charset="0"/>
              </a:rPr>
            </a:br>
            <a:r>
              <a:rPr lang="en-US" altLang="bg-BG" b="1" smtClean="0">
                <a:latin typeface="Arial Narrow" pitchFamily="34" charset="0"/>
              </a:rPr>
              <a:t/>
            </a:r>
            <a:br>
              <a:rPr lang="en-US" altLang="bg-BG" b="1" smtClean="0">
                <a:latin typeface="Arial Narrow" pitchFamily="34" charset="0"/>
              </a:rPr>
            </a:br>
            <a:r>
              <a:rPr lang="en-US" altLang="bg-BG" b="1" smtClean="0">
                <a:latin typeface="Arial Narrow" pitchFamily="34" charset="0"/>
              </a:rPr>
              <a:t>   </a:t>
            </a:r>
            <a:r>
              <a:rPr lang="bg-BG" altLang="bg-BG" sz="2400" b="1" smtClean="0">
                <a:latin typeface="Arial Narrow" pitchFamily="34" charset="0"/>
              </a:rPr>
              <a:t>КЛУБНА ФАКТУРА</a:t>
            </a:r>
            <a:r>
              <a:rPr lang="bg-BG" altLang="bg-BG" smtClean="0">
                <a:latin typeface="Arial Narrow" pitchFamily="34" charset="0"/>
              </a:rPr>
              <a:t/>
            </a:r>
            <a:br>
              <a:rPr lang="bg-BG" altLang="bg-BG" smtClean="0">
                <a:latin typeface="Arial Narrow" pitchFamily="34" charset="0"/>
              </a:rPr>
            </a:br>
            <a:r>
              <a:rPr lang="bg-BG" altLang="bg-BG" smtClean="0">
                <a:latin typeface="Arial Narrow" pitchFamily="34" charset="0"/>
              </a:rPr>
              <a:t/>
            </a:r>
            <a:br>
              <a:rPr lang="bg-BG" altLang="bg-BG" smtClean="0">
                <a:latin typeface="Arial Narrow" pitchFamily="34" charset="0"/>
              </a:rPr>
            </a:br>
            <a:endParaRPr lang="bg-BG" altLang="bg-BG" smtClean="0">
              <a:latin typeface="Arial Narrow" pitchFamily="34" charset="0"/>
            </a:endParaRPr>
          </a:p>
        </p:txBody>
      </p:sp>
      <p:sp>
        <p:nvSpPr>
          <p:cNvPr id="56323" name="Контейнер за съдържание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200"/>
              </a:spcBef>
            </a:pPr>
            <a:r>
              <a:rPr lang="bg-BG" altLang="bg-BG" sz="2000" smtClean="0">
                <a:solidFill>
                  <a:schemeClr val="tx2"/>
                </a:solidFill>
                <a:latin typeface="Georgia" pitchFamily="18" charset="0"/>
              </a:rPr>
              <a:t>Фактурата на всеки клуб се</a:t>
            </a:r>
            <a:r>
              <a:rPr lang="en-US" altLang="bg-BG" sz="2000" smtClean="0">
                <a:solidFill>
                  <a:schemeClr val="tx2"/>
                </a:solidFill>
                <a:latin typeface="Georgia" pitchFamily="18" charset="0"/>
              </a:rPr>
              <a:t> </a:t>
            </a:r>
            <a:r>
              <a:rPr lang="bg-BG" altLang="bg-BG" sz="2000" smtClean="0">
                <a:solidFill>
                  <a:schemeClr val="tx2"/>
                </a:solidFill>
                <a:latin typeface="Georgia" pitchFamily="18" charset="0"/>
              </a:rPr>
              <a:t>публикува в </a:t>
            </a:r>
            <a:r>
              <a:rPr lang="en-US" altLang="bg-BG" sz="2000" smtClean="0">
                <a:solidFill>
                  <a:schemeClr val="tx2"/>
                </a:solidFill>
                <a:latin typeface="Georgia" pitchFamily="18" charset="0"/>
              </a:rPr>
              <a:t>MY ROTARY</a:t>
            </a:r>
            <a:r>
              <a:rPr lang="bg-BG" altLang="bg-BG" sz="2000" smtClean="0">
                <a:solidFill>
                  <a:schemeClr val="tx2"/>
                </a:solidFill>
                <a:latin typeface="Georgia" pitchFamily="18" charset="0"/>
              </a:rPr>
              <a:t> два пъти през ротарианската година:</a:t>
            </a:r>
          </a:p>
          <a:p>
            <a:pPr>
              <a:spcBef>
                <a:spcPts val="1200"/>
              </a:spcBef>
            </a:pPr>
            <a:r>
              <a:rPr lang="bg-BG" altLang="bg-BG" sz="2000" smtClean="0">
                <a:solidFill>
                  <a:schemeClr val="tx2"/>
                </a:solidFill>
                <a:latin typeface="Georgia" pitchFamily="18" charset="0"/>
              </a:rPr>
              <a:t>Не по-късно от 1</a:t>
            </a:r>
            <a:r>
              <a:rPr lang="en-US" altLang="bg-BG" sz="2000" smtClean="0">
                <a:solidFill>
                  <a:schemeClr val="tx2"/>
                </a:solidFill>
                <a:latin typeface="Georgia" pitchFamily="18" charset="0"/>
              </a:rPr>
              <a:t>5</a:t>
            </a:r>
            <a:r>
              <a:rPr lang="bg-BG" altLang="bg-BG" sz="2000" smtClean="0">
                <a:solidFill>
                  <a:schemeClr val="tx2"/>
                </a:solidFill>
                <a:latin typeface="Georgia" pitchFamily="18" charset="0"/>
              </a:rPr>
              <a:t> юли за първото полугодие и не по-късно от 15 Януари за второто. </a:t>
            </a:r>
          </a:p>
          <a:p>
            <a:pPr>
              <a:spcBef>
                <a:spcPts val="1200"/>
              </a:spcBef>
            </a:pPr>
            <a:r>
              <a:rPr lang="bg-BG" altLang="bg-BG" sz="2000" smtClean="0">
                <a:solidFill>
                  <a:schemeClr val="tx2"/>
                </a:solidFill>
                <a:latin typeface="Georgia" pitchFamily="18" charset="0"/>
              </a:rPr>
              <a:t>Балансът по фактурата отразява списъкът на клубното членство в базата на РИ към 1 януари и 1 юли</a:t>
            </a:r>
          </a:p>
          <a:p>
            <a:pPr>
              <a:spcBef>
                <a:spcPts val="1200"/>
              </a:spcBef>
            </a:pPr>
            <a:r>
              <a:rPr lang="bg-BG" altLang="bg-BG" sz="2000" smtClean="0">
                <a:solidFill>
                  <a:schemeClr val="tx2"/>
                </a:solidFill>
                <a:latin typeface="Georgia" pitchFamily="18" charset="0"/>
              </a:rPr>
              <a:t>Стойността по фактурата се дължи изцяло и тя не може да се променяна</a:t>
            </a:r>
          </a:p>
          <a:p>
            <a:pPr>
              <a:spcBef>
                <a:spcPts val="1200"/>
              </a:spcBef>
            </a:pPr>
            <a:r>
              <a:rPr lang="bg-BG" altLang="bg-BG" sz="2000" smtClean="0">
                <a:solidFill>
                  <a:schemeClr val="tx2"/>
                </a:solidFill>
                <a:latin typeface="Georgia" pitchFamily="18" charset="0"/>
              </a:rPr>
              <a:t>Клубната фактура се изтегля от </a:t>
            </a:r>
            <a:r>
              <a:rPr lang="en-US" altLang="bg-BG" sz="2000" b="1" smtClean="0">
                <a:solidFill>
                  <a:schemeClr val="tx2"/>
                </a:solidFill>
                <a:latin typeface="Georgia" pitchFamily="18" charset="0"/>
              </a:rPr>
              <a:t>My rotary </a:t>
            </a:r>
            <a:r>
              <a:rPr lang="en-US" altLang="bg-BG" sz="2000" smtClean="0">
                <a:solidFill>
                  <a:schemeClr val="tx2"/>
                </a:solidFill>
                <a:latin typeface="Georgia" pitchFamily="18" charset="0"/>
              </a:rPr>
              <a:t>(www.rotary.org)</a:t>
            </a:r>
            <a:endParaRPr lang="bg-BG" altLang="bg-BG" sz="2000" smtClean="0">
              <a:solidFill>
                <a:schemeClr val="tx2"/>
              </a:solidFill>
              <a:latin typeface="Georgia" pitchFamily="18" charset="0"/>
            </a:endParaRPr>
          </a:p>
          <a:p>
            <a:endParaRPr lang="bg-BG" altLang="bg-BG" smtClean="0">
              <a:latin typeface="Georgia" pitchFamily="18" charset="0"/>
            </a:endParaRPr>
          </a:p>
        </p:txBody>
      </p:sp>
    </p:spTree>
    <p:extLst>
      <p:ext uri="{BB962C8B-B14F-4D97-AF65-F5344CB8AC3E}">
        <p14:creationId xmlns:p14="http://schemas.microsoft.com/office/powerpoint/2010/main" val="3727473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Заглавие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b="1" smtClean="0">
                <a:latin typeface="Arial Narrow" pitchFamily="34" charset="0"/>
                <a:cs typeface="Times New Roman" pitchFamily="18" charset="0"/>
              </a:rPr>
              <a:t/>
            </a:r>
            <a:br>
              <a:rPr lang="en-US" altLang="en-US" b="1" smtClean="0">
                <a:latin typeface="Arial Narrow" pitchFamily="34" charset="0"/>
                <a:cs typeface="Times New Roman" pitchFamily="18" charset="0"/>
              </a:rPr>
            </a:br>
            <a:r>
              <a:rPr lang="en-US" altLang="en-US" sz="2400" b="1" smtClean="0">
                <a:latin typeface="Arial Narrow" pitchFamily="34" charset="0"/>
                <a:cs typeface="Times New Roman" pitchFamily="18" charset="0"/>
              </a:rPr>
              <a:t/>
            </a:r>
            <a:br>
              <a:rPr lang="en-US" altLang="en-US" sz="2400" b="1" smtClean="0">
                <a:latin typeface="Arial Narrow" pitchFamily="34" charset="0"/>
                <a:cs typeface="Times New Roman" pitchFamily="18" charset="0"/>
              </a:rPr>
            </a:br>
            <a:r>
              <a:rPr lang="bg-BG" altLang="en-US" sz="2400" b="1" smtClean="0">
                <a:latin typeface="Arial Narrow" pitchFamily="34" charset="0"/>
                <a:cs typeface="Times New Roman" pitchFamily="18" charset="0"/>
              </a:rPr>
              <a:t>Прекратяване и възстановяване на членство</a:t>
            </a:r>
            <a:r>
              <a:rPr lang="bg-BG" altLang="bg-BG" smtClean="0">
                <a:latin typeface="Arial Narrow" pitchFamily="34" charset="0"/>
              </a:rPr>
              <a:t/>
            </a:r>
            <a:br>
              <a:rPr lang="bg-BG" altLang="bg-BG" smtClean="0">
                <a:latin typeface="Arial Narrow" pitchFamily="34" charset="0"/>
              </a:rPr>
            </a:br>
            <a:r>
              <a:rPr lang="bg-BG" altLang="bg-BG" smtClean="0">
                <a:latin typeface="Arial Narrow" pitchFamily="34" charset="0"/>
              </a:rPr>
              <a:t/>
            </a:r>
            <a:br>
              <a:rPr lang="bg-BG" altLang="bg-BG" smtClean="0">
                <a:latin typeface="Arial Narrow" pitchFamily="34" charset="0"/>
              </a:rPr>
            </a:br>
            <a:endParaRPr lang="bg-BG" altLang="bg-BG" smtClean="0">
              <a:latin typeface="Arial Narrow" pitchFamily="34" charset="0"/>
            </a:endParaRPr>
          </a:p>
        </p:txBody>
      </p:sp>
      <p:sp>
        <p:nvSpPr>
          <p:cNvPr id="57347" name="Контейнер за съдържание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200"/>
              </a:spcBef>
            </a:pPr>
            <a:r>
              <a:rPr lang="bg-BG" altLang="bg-BG" sz="2000" smtClean="0">
                <a:solidFill>
                  <a:schemeClr val="tx2"/>
                </a:solidFill>
                <a:latin typeface="Georgia" pitchFamily="18" charset="0"/>
              </a:rPr>
              <a:t>Клубовете с неплатен членски внос към РИ се прекратяват </a:t>
            </a:r>
            <a:r>
              <a:rPr lang="en-US" altLang="bg-BG" sz="2000" smtClean="0">
                <a:solidFill>
                  <a:schemeClr val="tx2"/>
                </a:solidFill>
                <a:latin typeface="Georgia" pitchFamily="18" charset="0"/>
              </a:rPr>
              <a:t>(</a:t>
            </a:r>
            <a:r>
              <a:rPr lang="bg-BG" altLang="bg-BG" sz="2000" smtClean="0">
                <a:solidFill>
                  <a:schemeClr val="tx2"/>
                </a:solidFill>
                <a:latin typeface="Georgia" pitchFamily="18" charset="0"/>
              </a:rPr>
              <a:t>терминират</a:t>
            </a:r>
            <a:r>
              <a:rPr lang="en-US" altLang="bg-BG" sz="2000" smtClean="0">
                <a:solidFill>
                  <a:schemeClr val="tx2"/>
                </a:solidFill>
                <a:latin typeface="Georgia" pitchFamily="18" charset="0"/>
              </a:rPr>
              <a:t>) 4 </a:t>
            </a:r>
            <a:r>
              <a:rPr lang="bg-BG" altLang="bg-BG" sz="2000" smtClean="0">
                <a:solidFill>
                  <a:schemeClr val="tx2"/>
                </a:solidFill>
                <a:latin typeface="Georgia" pitchFamily="18" charset="0"/>
              </a:rPr>
              <a:t>месеца след датата на фактурата от 1 Юли и 1 Януари</a:t>
            </a:r>
          </a:p>
          <a:p>
            <a:pPr>
              <a:spcBef>
                <a:spcPts val="1200"/>
              </a:spcBef>
            </a:pPr>
            <a:r>
              <a:rPr lang="bg-BG" altLang="bg-BG" sz="2000" smtClean="0">
                <a:solidFill>
                  <a:schemeClr val="tx2"/>
                </a:solidFill>
                <a:latin typeface="Georgia" pitchFamily="18" charset="0"/>
              </a:rPr>
              <a:t>Клубовете могат да бъдат възстановени в срок от 150 дни след прекратяването им.</a:t>
            </a:r>
          </a:p>
          <a:p>
            <a:pPr>
              <a:spcBef>
                <a:spcPts val="1200"/>
              </a:spcBef>
            </a:pPr>
            <a:r>
              <a:rPr lang="bg-BG" altLang="bg-BG" sz="2000" smtClean="0">
                <a:solidFill>
                  <a:schemeClr val="tx2"/>
                </a:solidFill>
                <a:latin typeface="Georgia" pitchFamily="18" charset="0"/>
              </a:rPr>
              <a:t>За да бъде възстановен, клубът трябва да плати изцяло начислената сума, включително такса за възстановяване от 30 щ.д </a:t>
            </a:r>
          </a:p>
          <a:p>
            <a:endParaRPr lang="bg-BG" altLang="bg-BG" smtClean="0">
              <a:latin typeface="Georgia" pitchFamily="18" charset="0"/>
            </a:endParaRPr>
          </a:p>
        </p:txBody>
      </p:sp>
    </p:spTree>
    <p:extLst>
      <p:ext uri="{BB962C8B-B14F-4D97-AF65-F5344CB8AC3E}">
        <p14:creationId xmlns:p14="http://schemas.microsoft.com/office/powerpoint/2010/main" val="4011663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Заглавие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b="1" smtClean="0">
                <a:latin typeface="Times New Roman" pitchFamily="18" charset="0"/>
                <a:cs typeface="Times New Roman" pitchFamily="18" charset="0"/>
              </a:rPr>
              <a:t/>
            </a:r>
            <a:br>
              <a:rPr lang="en-US" altLang="en-US" b="1" smtClean="0">
                <a:latin typeface="Times New Roman" pitchFamily="18" charset="0"/>
                <a:cs typeface="Times New Roman" pitchFamily="18" charset="0"/>
              </a:rPr>
            </a:br>
            <a:r>
              <a:rPr lang="en-US" altLang="en-US" b="1" smtClean="0">
                <a:latin typeface="Times New Roman" pitchFamily="18" charset="0"/>
                <a:cs typeface="Times New Roman" pitchFamily="18" charset="0"/>
              </a:rPr>
              <a:t>  </a:t>
            </a:r>
            <a:r>
              <a:rPr lang="bg-BG" altLang="en-US" b="1" smtClean="0">
                <a:latin typeface="Times New Roman" pitchFamily="18" charset="0"/>
                <a:cs typeface="Times New Roman" pitchFamily="18" charset="0"/>
              </a:rPr>
              <a:t>ВЪВЕДЕТЕ </a:t>
            </a:r>
            <a:r>
              <a:rPr lang="en-US" altLang="en-US" b="1" smtClean="0">
                <a:latin typeface="Times New Roman" pitchFamily="18" charset="0"/>
                <a:cs typeface="Times New Roman" pitchFamily="18" charset="0"/>
              </a:rPr>
              <a:t>EXECUTIVE SECRETARY</a:t>
            </a:r>
            <a:r>
              <a:rPr lang="bg-BG" altLang="en-US" b="1" smtClean="0">
                <a:latin typeface="Times New Roman" pitchFamily="18" charset="0"/>
                <a:cs typeface="Times New Roman" pitchFamily="18" charset="0"/>
              </a:rPr>
              <a:t/>
            </a:r>
            <a:br>
              <a:rPr lang="bg-BG" altLang="en-US" b="1" smtClean="0">
                <a:latin typeface="Times New Roman" pitchFamily="18" charset="0"/>
                <a:cs typeface="Times New Roman" pitchFamily="18" charset="0"/>
              </a:rPr>
            </a:br>
            <a:endParaRPr lang="bg-BG" altLang="bg-BG" smtClean="0">
              <a:latin typeface="Arial Narrow" pitchFamily="34" charset="0"/>
            </a:endParaRPr>
          </a:p>
        </p:txBody>
      </p:sp>
      <p:sp>
        <p:nvSpPr>
          <p:cNvPr id="3" name="Контейнер за съдържание 2"/>
          <p:cNvSpPr>
            <a:spLocks noGrp="1"/>
          </p:cNvSpPr>
          <p:nvPr>
            <p:ph idx="1"/>
          </p:nvPr>
        </p:nvSpPr>
        <p:spPr/>
        <p:txBody>
          <a:bodyPr/>
          <a:lstStyle/>
          <a:p>
            <a:pPr marL="0" indent="0">
              <a:buFont typeface="Arial" pitchFamily="34" charset="0"/>
              <a:buNone/>
              <a:defRPr/>
            </a:pPr>
            <a:r>
              <a:rPr lang="bg-BG" sz="2000" dirty="0"/>
              <a:t>РИ и Ротари България дават възможността всеки клуб да назначи втори секретар на клуба, който да поеме част от </a:t>
            </a:r>
            <a:r>
              <a:rPr lang="bg-BG" sz="2000" dirty="0" err="1"/>
              <a:t>админстративните</a:t>
            </a:r>
            <a:r>
              <a:rPr lang="bg-BG" sz="2000" dirty="0"/>
              <a:t> дейности на клуба в зависимост от клубната организация. </a:t>
            </a:r>
            <a:endParaRPr lang="en-US" sz="2000" dirty="0"/>
          </a:p>
          <a:p>
            <a:pPr marL="0" indent="0">
              <a:buFont typeface="Arial" pitchFamily="34" charset="0"/>
              <a:buNone/>
              <a:defRPr/>
            </a:pPr>
            <a:endParaRPr lang="bg-BG" sz="2000" dirty="0"/>
          </a:p>
          <a:p>
            <a:pPr marL="0" indent="0">
              <a:buFont typeface="Arial" pitchFamily="34" charset="0"/>
              <a:buNone/>
              <a:defRPr/>
            </a:pPr>
            <a:r>
              <a:rPr lang="bg-BG" sz="2000" dirty="0"/>
              <a:t>В РИ  той е наречен </a:t>
            </a:r>
            <a:r>
              <a:rPr lang="en-US" altLang="en-US" sz="2000" dirty="0">
                <a:latin typeface="Times New Roman" pitchFamily="18" charset="0"/>
                <a:cs typeface="Times New Roman" pitchFamily="18" charset="0"/>
              </a:rPr>
              <a:t>EXECUTIVE SECRETARY</a:t>
            </a:r>
            <a:r>
              <a:rPr lang="bg-BG" altLang="en-US" sz="2000" dirty="0">
                <a:latin typeface="Times New Roman" pitchFamily="18" charset="0"/>
                <a:cs typeface="Times New Roman" pitchFamily="18" charset="0"/>
              </a:rPr>
              <a:t>. Целта е, клуба да избере член със специфични умения които да подпомогнат администрирането на дейността</a:t>
            </a:r>
            <a:r>
              <a:rPr lang="en-US" altLang="en-US" sz="2000" dirty="0">
                <a:latin typeface="Times New Roman" pitchFamily="18" charset="0"/>
                <a:cs typeface="Times New Roman" pitchFamily="18" charset="0"/>
              </a:rPr>
              <a:t>. </a:t>
            </a:r>
          </a:p>
          <a:p>
            <a:pPr marL="0" indent="0">
              <a:buFont typeface="Arial" pitchFamily="34" charset="0"/>
              <a:buNone/>
              <a:defRPr/>
            </a:pPr>
            <a:endParaRPr lang="en-US" altLang="en-US" sz="2000" dirty="0">
              <a:latin typeface="Times New Roman" pitchFamily="18" charset="0"/>
              <a:cs typeface="Times New Roman" pitchFamily="18" charset="0"/>
            </a:endParaRPr>
          </a:p>
          <a:p>
            <a:pPr marL="0" indent="0">
              <a:buFont typeface="Arial" pitchFamily="34" charset="0"/>
              <a:buNone/>
              <a:defRPr/>
            </a:pPr>
            <a:r>
              <a:rPr lang="bg-BG" altLang="en-US" sz="2000" dirty="0">
                <a:latin typeface="Times New Roman" pitchFamily="18" charset="0"/>
                <a:cs typeface="Times New Roman" pitchFamily="18" charset="0"/>
              </a:rPr>
              <a:t>В клубовете в нашият </a:t>
            </a:r>
            <a:r>
              <a:rPr lang="bg-BG" altLang="en-US" sz="2000" dirty="0" err="1">
                <a:latin typeface="Times New Roman" pitchFamily="18" charset="0"/>
                <a:cs typeface="Times New Roman" pitchFamily="18" charset="0"/>
              </a:rPr>
              <a:t>дистрикт</a:t>
            </a:r>
            <a:r>
              <a:rPr lang="bg-BG" altLang="en-US" sz="2000" dirty="0">
                <a:latin typeface="Times New Roman" pitchFamily="18" charset="0"/>
                <a:cs typeface="Times New Roman" pitchFamily="18" charset="0"/>
              </a:rPr>
              <a:t> такава дейност може да бъде администрирането на данните на клуба в </a:t>
            </a:r>
            <a:r>
              <a:rPr lang="en-US" altLang="en-US" sz="2000" b="1" dirty="0">
                <a:latin typeface="Times New Roman" pitchFamily="18" charset="0"/>
                <a:cs typeface="Times New Roman" pitchFamily="18" charset="0"/>
                <a:hlinkClick r:id="rId2"/>
              </a:rPr>
              <a:t>www.rotary.org</a:t>
            </a:r>
            <a:r>
              <a:rPr lang="en-US" altLang="en-US" sz="2000" b="1" dirty="0">
                <a:latin typeface="Times New Roman" pitchFamily="18" charset="0"/>
                <a:cs typeface="Times New Roman" pitchFamily="18" charset="0"/>
              </a:rPr>
              <a:t>  </a:t>
            </a:r>
            <a:r>
              <a:rPr lang="bg-BG" altLang="en-US" sz="2000" b="1" dirty="0">
                <a:latin typeface="Times New Roman" pitchFamily="18" charset="0"/>
                <a:cs typeface="Times New Roman" pitchFamily="18" charset="0"/>
              </a:rPr>
              <a:t>и </a:t>
            </a:r>
            <a:r>
              <a:rPr lang="en-US" sz="2000" dirty="0">
                <a:solidFill>
                  <a:schemeClr val="tx2"/>
                </a:solidFill>
                <a:hlinkClick r:id="rId3"/>
              </a:rPr>
              <a:t>rotary-bulgaria.or</a:t>
            </a:r>
            <a:r>
              <a:rPr lang="en-US" sz="2000" u="sng" dirty="0">
                <a:solidFill>
                  <a:schemeClr val="tx2"/>
                </a:solidFill>
                <a:hlinkClick r:id="rId3"/>
              </a:rPr>
              <a:t>g</a:t>
            </a:r>
            <a:r>
              <a:rPr lang="bg-BG" sz="2000" u="sng" dirty="0">
                <a:solidFill>
                  <a:schemeClr val="tx2"/>
                </a:solidFill>
              </a:rPr>
              <a:t>. </a:t>
            </a:r>
            <a:r>
              <a:rPr lang="en-US" sz="2000" dirty="0">
                <a:solidFill>
                  <a:schemeClr val="tx2"/>
                </a:solidFill>
              </a:rPr>
              <a:t> </a:t>
            </a:r>
            <a:r>
              <a:rPr lang="bg-BG" sz="2000" dirty="0">
                <a:solidFill>
                  <a:schemeClr val="tx2"/>
                </a:solidFill>
              </a:rPr>
              <a:t> </a:t>
            </a:r>
          </a:p>
          <a:p>
            <a:pPr marL="0" indent="0">
              <a:buFont typeface="Arial" pitchFamily="34" charset="0"/>
              <a:buNone/>
              <a:defRPr/>
            </a:pPr>
            <a:endParaRPr lang="bg-BG" sz="2000" dirty="0">
              <a:solidFill>
                <a:schemeClr val="tx2"/>
              </a:solidFill>
            </a:endParaRPr>
          </a:p>
          <a:p>
            <a:pPr marL="0" indent="0">
              <a:buFont typeface="Arial" pitchFamily="34" charset="0"/>
              <a:buNone/>
              <a:defRPr/>
            </a:pPr>
            <a:r>
              <a:rPr lang="bg-BG" altLang="en-US" sz="2000" dirty="0">
                <a:latin typeface="Times New Roman" pitchFamily="18" charset="0"/>
                <a:cs typeface="Times New Roman" pitchFamily="18" charset="0"/>
              </a:rPr>
              <a:t>Ако клубът реши да назначи </a:t>
            </a:r>
            <a:r>
              <a:rPr lang="en-US" altLang="en-US" sz="2000" dirty="0">
                <a:latin typeface="Times New Roman" pitchFamily="18" charset="0"/>
                <a:cs typeface="Times New Roman" pitchFamily="18" charset="0"/>
              </a:rPr>
              <a:t>EXECUTIVE SECRETARY</a:t>
            </a:r>
            <a:r>
              <a:rPr lang="bg-BG" altLang="en-US" sz="2000" dirty="0">
                <a:latin typeface="Times New Roman" pitchFamily="18" charset="0"/>
                <a:cs typeface="Times New Roman" pitchFamily="18" charset="0"/>
              </a:rPr>
              <a:t> той също трябва да има регистрация в базата данни на </a:t>
            </a:r>
            <a:r>
              <a:rPr lang="en-US" altLang="en-US" sz="2000" dirty="0">
                <a:latin typeface="Times New Roman" pitchFamily="18" charset="0"/>
                <a:cs typeface="Times New Roman" pitchFamily="18" charset="0"/>
              </a:rPr>
              <a:t>P</a:t>
            </a:r>
            <a:r>
              <a:rPr lang="bg-BG" altLang="en-US" sz="2000" dirty="0">
                <a:latin typeface="Times New Roman" pitchFamily="18" charset="0"/>
                <a:cs typeface="Times New Roman" pitchFamily="18" charset="0"/>
              </a:rPr>
              <a:t>И в </a:t>
            </a:r>
            <a:r>
              <a:rPr lang="en-US" altLang="en-US" sz="2000" b="1" dirty="0">
                <a:latin typeface="Times New Roman" pitchFamily="18" charset="0"/>
                <a:cs typeface="Times New Roman" pitchFamily="18" charset="0"/>
                <a:hlinkClick r:id="rId2"/>
              </a:rPr>
              <a:t>www.rotary.org</a:t>
            </a:r>
            <a:r>
              <a:rPr lang="en-US" altLang="en-US" sz="2000" b="1" dirty="0">
                <a:latin typeface="Times New Roman" pitchFamily="18" charset="0"/>
                <a:cs typeface="Times New Roman" pitchFamily="18" charset="0"/>
              </a:rPr>
              <a:t> </a:t>
            </a:r>
            <a:endParaRPr lang="bg-BG" sz="2000" dirty="0"/>
          </a:p>
          <a:p>
            <a:pPr>
              <a:defRPr/>
            </a:pPr>
            <a:endParaRPr lang="bg-BG" dirty="0"/>
          </a:p>
        </p:txBody>
      </p:sp>
    </p:spTree>
    <p:extLst>
      <p:ext uri="{BB962C8B-B14F-4D97-AF65-F5344CB8AC3E}">
        <p14:creationId xmlns:p14="http://schemas.microsoft.com/office/powerpoint/2010/main" val="2070251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3"/>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l" eaLnBrk="1" hangingPunct="1"/>
            <a:r>
              <a:rPr lang="bg-BG" altLang="en-US" sz="4000" b="1" smtClean="0">
                <a:latin typeface="Arial Narrow" pitchFamily="34" charset="0"/>
              </a:rPr>
              <a:t>           На добър час!</a:t>
            </a:r>
            <a:endParaRPr lang="en-US" altLang="en-US" sz="4000" b="1" smtClean="0">
              <a:latin typeface="Arial Narrow" pitchFamily="34" charset="0"/>
            </a:endParaRPr>
          </a:p>
        </p:txBody>
      </p:sp>
      <p:pic>
        <p:nvPicPr>
          <p:cNvPr id="9011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33375"/>
            <a:ext cx="365760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6043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33463" y="3429000"/>
            <a:ext cx="6972300" cy="742950"/>
          </a:xfrm>
        </p:spPr>
        <p:txBody>
          <a:bodyPr anchor="ctr"/>
          <a:lstStyle/>
          <a:p>
            <a:pPr eaLnBrk="1" hangingPunct="1">
              <a:defRPr/>
            </a:pPr>
            <a:r>
              <a:rPr lang="ru-RU" altLang="en-US" sz="2100" b="1" dirty="0" err="1">
                <a:latin typeface="Bookman Old Style" panose="02050604050505020204" pitchFamily="18" charset="0"/>
                <a:cs typeface="Times New Roman" panose="02020603050405020304" pitchFamily="18" charset="0"/>
              </a:rPr>
              <a:t>Визия</a:t>
            </a:r>
            <a:r>
              <a:rPr lang="ru-RU" altLang="en-US" sz="2100" b="1" dirty="0">
                <a:latin typeface="Bookman Old Style" panose="02050604050505020204" pitchFamily="18" charset="0"/>
                <a:cs typeface="Times New Roman" panose="02020603050405020304" pitchFamily="18" charset="0"/>
              </a:rPr>
              <a:t> и Лого. Стратегически </a:t>
            </a:r>
            <a:r>
              <a:rPr lang="ru-RU" altLang="en-US" sz="2100" b="1" dirty="0" err="1">
                <a:latin typeface="Bookman Old Style" panose="02050604050505020204" pitchFamily="18" charset="0"/>
                <a:cs typeface="Times New Roman" panose="02020603050405020304" pitchFamily="18" charset="0"/>
              </a:rPr>
              <a:t>приоритети</a:t>
            </a:r>
            <a:r>
              <a:rPr lang="ru-RU" altLang="en-US" sz="2100" b="1" dirty="0">
                <a:latin typeface="Bookman Old Style" panose="02050604050505020204" pitchFamily="18" charset="0"/>
                <a:cs typeface="Times New Roman" panose="02020603050405020304" pitchFamily="18" charset="0"/>
              </a:rPr>
              <a:t>. Цели на Дистрикт 2482 РИ за 2019-2020 г.</a:t>
            </a:r>
            <a:endParaRPr lang="en-US" sz="2100" b="1" dirty="0">
              <a:latin typeface="Bookman Old Style" panose="02050604050505020204" pitchFamily="18" charset="0"/>
              <a:cs typeface="Times New Roman" panose="02020603050405020304" pitchFamily="18" charset="0"/>
            </a:endParaRPr>
          </a:p>
        </p:txBody>
      </p:sp>
      <p:sp>
        <p:nvSpPr>
          <p:cNvPr id="39939" name="Rectangle 3"/>
          <p:cNvSpPr>
            <a:spLocks noGrp="1" noChangeArrowheads="1"/>
          </p:cNvSpPr>
          <p:nvPr>
            <p:ph type="subTitle" idx="1"/>
          </p:nvPr>
        </p:nvSpPr>
        <p:spPr bwMode="auto">
          <a:xfrm>
            <a:off x="1543050" y="4316017"/>
            <a:ext cx="5243513" cy="9489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bg-BG" altLang="en-US" sz="1500" b="1">
                <a:latin typeface="Georgia" panose="02040502050405020303" pitchFamily="18" charset="0"/>
                <a:cs typeface="Times New Roman" panose="02020603050405020304" pitchFamily="18" charset="0"/>
              </a:rPr>
              <a:t>Митко Минев, ДГЕ</a:t>
            </a:r>
          </a:p>
          <a:p>
            <a:pPr eaLnBrk="1" hangingPunct="1"/>
            <a:r>
              <a:rPr lang="bg-BG" altLang="en-US" sz="1500" b="1">
                <a:latin typeface="Georgia" panose="02040502050405020303" pitchFamily="18" charset="0"/>
                <a:cs typeface="Times New Roman" panose="02020603050405020304" pitchFamily="18" charset="0"/>
              </a:rPr>
              <a:t>РК Велико Търново</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4" y="0"/>
            <a:ext cx="9137952" cy="6858000"/>
          </a:xfrm>
          <a:prstGeom prst="rect">
            <a:avLst/>
          </a:prstGeom>
        </p:spPr>
      </p:pic>
    </p:spTree>
    <p:extLst>
      <p:ext uri="{BB962C8B-B14F-4D97-AF65-F5344CB8AC3E}">
        <p14:creationId xmlns:p14="http://schemas.microsoft.com/office/powerpoint/2010/main" val="1905592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bwMode="auto">
          <a:effectLst>
            <a:outerShdw blurRad="57150" dist="508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numCol="1" anchor="ctr" compatLnSpc="1">
            <a:prstTxWarp prst="textNoShape">
              <a:avLst/>
            </a:prstTxWarp>
          </a:bodyPr>
          <a:lstStyle/>
          <a:p>
            <a:pPr eaLnBrk="1" hangingPunct="1">
              <a:defRPr/>
            </a:pPr>
            <a:r>
              <a:rPr lang="bg-BG" sz="3200" b="1" dirty="0" smtClean="0">
                <a:latin typeface="Times New Roman" pitchFamily="1" charset="0"/>
                <a:cs typeface="Times New Roman" pitchFamily="1" charset="0"/>
              </a:rPr>
              <a:t>Администриране на клуба в сайта на Д2482</a:t>
            </a:r>
            <a:endParaRPr lang="en-US" sz="3200" b="1" dirty="0" smtClean="0">
              <a:latin typeface="Times New Roman" pitchFamily="1" charset="0"/>
              <a:cs typeface="Times New Roman" pitchFamily="1" charset="0"/>
            </a:endParaRPr>
          </a:p>
        </p:txBody>
      </p:sp>
      <p:sp>
        <p:nvSpPr>
          <p:cNvPr id="38915" name="Rectangle 3"/>
          <p:cNvSpPr>
            <a:spLocks noGrp="1" noChangeArrowheads="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bg-BG" sz="2000" b="1" smtClean="0">
                <a:latin typeface="Georgia" pitchFamily="18" charset="0"/>
                <a:cs typeface="Times New Roman" pitchFamily="18" charset="0"/>
              </a:rPr>
              <a:t>Иван Иванов, АДГ</a:t>
            </a:r>
          </a:p>
          <a:p>
            <a:pPr eaLnBrk="1" hangingPunct="1"/>
            <a:r>
              <a:rPr lang="bg-BG" sz="2000" b="1" smtClean="0">
                <a:latin typeface="Georgia" pitchFamily="18" charset="0"/>
                <a:cs typeface="Times New Roman" pitchFamily="18" charset="0"/>
              </a:rPr>
              <a:t>РК Айтос</a:t>
            </a:r>
          </a:p>
        </p:txBody>
      </p:sp>
    </p:spTree>
    <p:extLst>
      <p:ext uri="{BB962C8B-B14F-4D97-AF65-F5344CB8AC3E}">
        <p14:creationId xmlns:p14="http://schemas.microsoft.com/office/powerpoint/2010/main" val="1506218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chor="ctr"/>
          <a:lstStyle/>
          <a:p>
            <a:pPr eaLnBrk="1" hangingPunct="1">
              <a:defRPr/>
            </a:pPr>
            <a:r>
              <a:rPr lang="en-US" sz="3600" b="1" dirty="0">
                <a:latin typeface="Arial Narrow" pitchFamily="34" charset="0"/>
                <a:cs typeface="Times New Roman" panose="02020603050405020304" pitchFamily="18" charset="0"/>
              </a:rPr>
              <a:t>MY </a:t>
            </a:r>
            <a:r>
              <a:rPr lang="en-US" sz="3600" b="1" dirty="0" smtClean="0">
                <a:latin typeface="Arial Narrow" pitchFamily="34" charset="0"/>
                <a:cs typeface="Times New Roman" panose="02020603050405020304" pitchFamily="18" charset="0"/>
              </a:rPr>
              <a:t>ROTARY</a:t>
            </a:r>
            <a:r>
              <a:rPr lang="bg-BG" sz="3600" b="1" dirty="0" smtClean="0">
                <a:latin typeface="Arial Narrow" pitchFamily="34" charset="0"/>
                <a:cs typeface="Times New Roman" panose="02020603050405020304" pitchFamily="18" charset="0"/>
              </a:rPr>
              <a:t> </a:t>
            </a:r>
            <a:endParaRPr lang="en-US" sz="3600" b="1" dirty="0">
              <a:latin typeface="Times New Roman" panose="02020603050405020304" pitchFamily="18" charset="0"/>
              <a:cs typeface="Times New Roman" panose="02020603050405020304" pitchFamily="18" charset="0"/>
            </a:endParaRPr>
          </a:p>
        </p:txBody>
      </p:sp>
      <p:sp>
        <p:nvSpPr>
          <p:cNvPr id="40963" name="Rectangle 3"/>
          <p:cNvSpPr>
            <a:spLocks noGrp="1" noChangeArrowheads="1"/>
          </p:cNvSpPr>
          <p:nvPr>
            <p:ph type="subTitle" idx="1"/>
          </p:nvPr>
        </p:nvSpPr>
        <p:spPr bwMode="auto">
          <a:xfrm>
            <a:off x="533400" y="4611688"/>
            <a:ext cx="6991350" cy="1265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bg-BG" altLang="en-US" sz="2400" b="1" dirty="0" smtClean="0">
                <a:latin typeface="Arial Narrow" pitchFamily="34" charset="0"/>
                <a:cs typeface="Times New Roman" pitchFamily="18" charset="0"/>
              </a:rPr>
              <a:t>Антон </a:t>
            </a:r>
            <a:r>
              <a:rPr lang="bg-BG" altLang="en-US" sz="2400" b="1" dirty="0" smtClean="0">
                <a:latin typeface="Arial Narrow" pitchFamily="34" charset="0"/>
                <a:cs typeface="Times New Roman" pitchFamily="18" charset="0"/>
              </a:rPr>
              <a:t>Томчев</a:t>
            </a:r>
            <a:r>
              <a:rPr lang="en-US" altLang="en-US" sz="2400" b="1" dirty="0" smtClean="0">
                <a:latin typeface="Arial Narrow" pitchFamily="34" charset="0"/>
                <a:cs typeface="Times New Roman" pitchFamily="18" charset="0"/>
              </a:rPr>
              <a:t>,</a:t>
            </a:r>
            <a:r>
              <a:rPr lang="bg-BG" altLang="en-US" sz="2400" b="1" dirty="0" smtClean="0">
                <a:latin typeface="Arial Narrow" pitchFamily="34" charset="0"/>
                <a:cs typeface="Times New Roman" pitchFamily="18" charset="0"/>
              </a:rPr>
              <a:t> ПАДГ</a:t>
            </a:r>
          </a:p>
          <a:p>
            <a:pPr eaLnBrk="1" hangingPunct="1"/>
            <a:r>
              <a:rPr lang="bg-BG" altLang="en-US" sz="2000" b="1" dirty="0" smtClean="0">
                <a:latin typeface="Arial Narrow" pitchFamily="34" charset="0"/>
                <a:cs typeface="Times New Roman" pitchFamily="18" charset="0"/>
              </a:rPr>
              <a:t>РК Сливен</a:t>
            </a:r>
            <a:endParaRPr lang="en-US" altLang="en-US" sz="2400" b="1" dirty="0" smtClean="0">
              <a:latin typeface="Arial Narrow" pitchFamily="34" charset="0"/>
              <a:cs typeface="Times New Roman" pitchFamily="18" charset="0"/>
            </a:endParaRPr>
          </a:p>
          <a:p>
            <a:pPr eaLnBrk="1" hangingPunct="1"/>
            <a:endParaRPr lang="bg-BG" altLang="en-US" sz="2400" b="1" dirty="0" smtClean="0">
              <a:latin typeface="Arial Narrow" pitchFamily="34" charset="0"/>
              <a:cs typeface="Times New Roman" pitchFamily="18" charset="0"/>
            </a:endParaRPr>
          </a:p>
          <a:p>
            <a:pPr eaLnBrk="1" hangingPunct="1"/>
            <a:endParaRPr lang="bg-BG" altLang="en-US" sz="2000" b="1" dirty="0" smtClean="0">
              <a:latin typeface="Georgia" pitchFamily="18" charset="0"/>
              <a:cs typeface="Times New Roman" pitchFamily="18" charset="0"/>
            </a:endParaRPr>
          </a:p>
        </p:txBody>
      </p:sp>
    </p:spTree>
    <p:extLst>
      <p:ext uri="{BB962C8B-B14F-4D97-AF65-F5344CB8AC3E}">
        <p14:creationId xmlns:p14="http://schemas.microsoft.com/office/powerpoint/2010/main" val="3310784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b="1" smtClean="0">
                <a:latin typeface="Georgia" pitchFamily="18" charset="0"/>
              </a:rPr>
              <a:t>Вход в сайта на Дистрикта</a:t>
            </a:r>
            <a:endParaRPr lang="en-US" b="1" smtClean="0">
              <a:solidFill>
                <a:srgbClr val="FFFFFF"/>
              </a:solidFill>
              <a:latin typeface="Georgia" pitchFamily="18" charset="0"/>
            </a:endParaRPr>
          </a:p>
        </p:txBody>
      </p:sp>
      <p:pic>
        <p:nvPicPr>
          <p:cNvPr id="39939" name="Content Placeholder 4" descr="Screenshot 2019-03-14 at 23.33.43.png"/>
          <p:cNvPicPr>
            <a:picLocks noGrp="1" noChangeAspect="1"/>
          </p:cNvPicPr>
          <p:nvPr>
            <p:ph idx="1"/>
          </p:nvPr>
        </p:nvPicPr>
        <p:blipFill>
          <a:blip r:embed="rId2">
            <a:extLst>
              <a:ext uri="{28A0092B-C50C-407E-A947-70E740481C1C}">
                <a14:useLocalDpi xmlns:a14="http://schemas.microsoft.com/office/drawing/2010/main" val="0"/>
              </a:ext>
            </a:extLst>
          </a:blip>
          <a:srcRect l="10699" t="153" r="9877" b="9415"/>
          <a:stretch>
            <a:fillRect/>
          </a:stretch>
        </p:blipFill>
        <p:spPr bwMode="auto">
          <a:xfrm>
            <a:off x="1338263" y="1806575"/>
            <a:ext cx="6535737" cy="3709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5"/>
          <p:cNvSpPr>
            <a:spLocks noChangeArrowheads="1"/>
          </p:cNvSpPr>
          <p:nvPr/>
        </p:nvSpPr>
        <p:spPr bwMode="auto">
          <a:xfrm>
            <a:off x="1066800" y="1066800"/>
            <a:ext cx="3032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Georgia" pitchFamily="18" charset="0"/>
                <a:hlinkClick r:id="rId3"/>
              </a:rPr>
              <a:t>www.rotarydistrict2482.org</a:t>
            </a:r>
            <a:endParaRPr lang="en-US">
              <a:latin typeface="Georgia" pitchFamily="18" charset="0"/>
            </a:endParaRPr>
          </a:p>
        </p:txBody>
      </p:sp>
    </p:spTree>
    <p:extLst>
      <p:ext uri="{BB962C8B-B14F-4D97-AF65-F5344CB8AC3E}">
        <p14:creationId xmlns:p14="http://schemas.microsoft.com/office/powerpoint/2010/main" val="22265540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лавие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b="1" smtClean="0">
                <a:latin typeface="Arial Narrow" pitchFamily="34" charset="0"/>
              </a:rPr>
              <a:t>АКТУАЛИЗИРАНЕ НА ДАННИТЕ В </a:t>
            </a:r>
            <a:r>
              <a:rPr lang="en-US" altLang="bg-BG" b="1" smtClean="0">
                <a:latin typeface="Arial Narrow" pitchFamily="34" charset="0"/>
              </a:rPr>
              <a:t>MY ROTARY (ROTARY.ORG)</a:t>
            </a:r>
            <a:r>
              <a:rPr lang="bg-BG" altLang="bg-BG" smtClean="0">
                <a:latin typeface="Arial Narrow" pitchFamily="34" charset="0"/>
              </a:rPr>
              <a:t/>
            </a:r>
            <a:br>
              <a:rPr lang="bg-BG" altLang="bg-BG" smtClean="0">
                <a:latin typeface="Arial Narrow" pitchFamily="34" charset="0"/>
              </a:rPr>
            </a:br>
            <a:r>
              <a:rPr lang="bg-BG" altLang="bg-BG" sz="2400" smtClean="0">
                <a:latin typeface="Arial Narrow" pitchFamily="34" charset="0"/>
              </a:rPr>
              <a:t/>
            </a:r>
            <a:br>
              <a:rPr lang="bg-BG" altLang="bg-BG" sz="2400" smtClean="0">
                <a:latin typeface="Arial Narrow" pitchFamily="34" charset="0"/>
              </a:rPr>
            </a:br>
            <a:endParaRPr lang="bg-BG" altLang="bg-BG" smtClean="0">
              <a:latin typeface="Arial Narrow" pitchFamily="34" charset="0"/>
            </a:endParaRPr>
          </a:p>
        </p:txBody>
      </p:sp>
      <p:sp>
        <p:nvSpPr>
          <p:cNvPr id="3" name="Контейнер за съдържание 2"/>
          <p:cNvSpPr>
            <a:spLocks noGrp="1"/>
          </p:cNvSpPr>
          <p:nvPr>
            <p:ph idx="1"/>
          </p:nvPr>
        </p:nvSpPr>
        <p:spPr/>
        <p:txBody>
          <a:bodyPr/>
          <a:lstStyle/>
          <a:p>
            <a:pPr marL="0" indent="0">
              <a:buFont typeface="Arial" pitchFamily="34" charset="0"/>
              <a:buNone/>
              <a:defRPr/>
            </a:pPr>
            <a:r>
              <a:rPr lang="bg-BG" sz="2000" dirty="0" smtClean="0">
                <a:solidFill>
                  <a:schemeClr val="tx2"/>
                </a:solidFill>
              </a:rPr>
              <a:t>МОЯТ ПРОФИЛ И ПАРОЛА</a:t>
            </a:r>
          </a:p>
          <a:p>
            <a:pPr marL="0" indent="0">
              <a:buFont typeface="Arial" pitchFamily="34" charset="0"/>
              <a:buNone/>
              <a:defRPr/>
            </a:pPr>
            <a:r>
              <a:rPr lang="bg-BG" sz="2000" dirty="0" smtClean="0">
                <a:solidFill>
                  <a:schemeClr val="tx2"/>
                </a:solidFill>
              </a:rPr>
              <a:t>Ако нямате профил в </a:t>
            </a:r>
            <a:r>
              <a:rPr lang="en-US" sz="2000" dirty="0" smtClean="0">
                <a:solidFill>
                  <a:schemeClr val="tx2"/>
                </a:solidFill>
              </a:rPr>
              <a:t>rotary. org – </a:t>
            </a:r>
            <a:r>
              <a:rPr lang="bg-BG" sz="2000" dirty="0" smtClean="0">
                <a:solidFill>
                  <a:schemeClr val="tx2"/>
                </a:solidFill>
              </a:rPr>
              <a:t>направете го още днес</a:t>
            </a:r>
            <a:endParaRPr lang="en-US" sz="2000" dirty="0" smtClean="0">
              <a:solidFill>
                <a:schemeClr val="tx2"/>
              </a:solidFill>
            </a:endParaRPr>
          </a:p>
          <a:p>
            <a:pPr marL="0" indent="0">
              <a:buFont typeface="Arial" pitchFamily="34" charset="0"/>
              <a:buNone/>
              <a:defRPr/>
            </a:pPr>
            <a:endParaRPr lang="en-US" sz="2000" dirty="0" smtClean="0">
              <a:solidFill>
                <a:schemeClr val="tx2"/>
              </a:solidFill>
            </a:endParaRPr>
          </a:p>
          <a:p>
            <a:pPr marL="0" indent="0">
              <a:buFont typeface="Arial" pitchFamily="34" charset="0"/>
              <a:buNone/>
              <a:defRPr/>
            </a:pPr>
            <a:endParaRPr lang="en-US" sz="2000" dirty="0">
              <a:solidFill>
                <a:schemeClr val="tx2"/>
              </a:solidFill>
            </a:endParaRPr>
          </a:p>
          <a:p>
            <a:pPr marL="0" indent="0">
              <a:buFont typeface="Arial" pitchFamily="34" charset="0"/>
              <a:buNone/>
              <a:defRPr/>
            </a:pPr>
            <a:endParaRPr lang="bg-BG" sz="2000" dirty="0">
              <a:solidFill>
                <a:schemeClr val="tx2"/>
              </a:solidFill>
            </a:endParaRPr>
          </a:p>
          <a:p>
            <a:pPr marL="0" indent="0">
              <a:spcBef>
                <a:spcPts val="1200"/>
              </a:spcBef>
              <a:buFont typeface="Arial" pitchFamily="34" charset="0"/>
              <a:buNone/>
              <a:defRPr/>
            </a:pPr>
            <a:endParaRPr lang="bg-BG" sz="3200" dirty="0">
              <a:solidFill>
                <a:schemeClr val="tx2"/>
              </a:solidFill>
            </a:endParaRPr>
          </a:p>
          <a:p>
            <a:pPr>
              <a:defRPr/>
            </a:pPr>
            <a:endParaRPr lang="bg-BG" dirty="0"/>
          </a:p>
        </p:txBody>
      </p:sp>
      <p:pic>
        <p:nvPicPr>
          <p:cNvPr id="48132" name="Картина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060575"/>
            <a:ext cx="789305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87558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b="1" smtClean="0">
                <a:latin typeface="Georgia" pitchFamily="18" charset="0"/>
              </a:rPr>
              <a:t>Опции за секретаря на клуба</a:t>
            </a:r>
            <a:endParaRPr lang="en-US" b="1" smtClean="0">
              <a:latin typeface="Georgia" pitchFamily="18" charset="0"/>
            </a:endParaRPr>
          </a:p>
        </p:txBody>
      </p:sp>
      <p:pic>
        <p:nvPicPr>
          <p:cNvPr id="40963" name="Content Placeholder 4" descr="Screenshot 2019-03-15 at 20.28.56.jpe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57800" y="1022350"/>
            <a:ext cx="3048000" cy="5281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Box 5"/>
          <p:cNvSpPr txBox="1">
            <a:spLocks noChangeArrowheads="1"/>
          </p:cNvSpPr>
          <p:nvPr/>
        </p:nvSpPr>
        <p:spPr bwMode="auto">
          <a:xfrm>
            <a:off x="228600" y="1371600"/>
            <a:ext cx="4572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Arial" pitchFamily="34" charset="0"/>
              <a:buChar char="•"/>
            </a:pPr>
            <a:r>
              <a:rPr lang="bg-BG">
                <a:solidFill>
                  <a:srgbClr val="0E5EFF"/>
                </a:solidFill>
                <a:latin typeface="Georgia" pitchFamily="18" charset="0"/>
              </a:rPr>
              <a:t>Моят клуб – актуализация</a:t>
            </a:r>
          </a:p>
          <a:p>
            <a:pPr eaLnBrk="1" hangingPunct="1">
              <a:buFont typeface="Arial" pitchFamily="34" charset="0"/>
              <a:buChar char="•"/>
            </a:pPr>
            <a:r>
              <a:rPr lang="bg-BG">
                <a:solidFill>
                  <a:srgbClr val="0E5EFF"/>
                </a:solidFill>
                <a:latin typeface="Georgia" pitchFamily="18" charset="0"/>
              </a:rPr>
              <a:t>Поддържане на актуален списък на членовете</a:t>
            </a:r>
          </a:p>
          <a:p>
            <a:pPr eaLnBrk="1" hangingPunct="1">
              <a:buFont typeface="Arial" pitchFamily="34" charset="0"/>
              <a:buChar char="•"/>
            </a:pPr>
            <a:r>
              <a:rPr lang="bg-BG">
                <a:solidFill>
                  <a:srgbClr val="0E5EFF"/>
                </a:solidFill>
                <a:latin typeface="Georgia" pitchFamily="18" charset="0"/>
              </a:rPr>
              <a:t>Подпомагане за актуализиране на профилите на всеки, за да дават коректна справка</a:t>
            </a:r>
          </a:p>
          <a:p>
            <a:pPr eaLnBrk="1" hangingPunct="1">
              <a:buFont typeface="Arial" pitchFamily="34" charset="0"/>
              <a:buChar char="•"/>
            </a:pPr>
            <a:r>
              <a:rPr lang="bg-BG">
                <a:solidFill>
                  <a:srgbClr val="0E5EFF"/>
                </a:solidFill>
                <a:latin typeface="Georgia" pitchFamily="18" charset="0"/>
              </a:rPr>
              <a:t>Записване на присъствието на седмичните срещи</a:t>
            </a:r>
          </a:p>
          <a:p>
            <a:pPr eaLnBrk="1" hangingPunct="1">
              <a:buFont typeface="Arial" pitchFamily="34" charset="0"/>
              <a:buChar char="•"/>
            </a:pPr>
            <a:r>
              <a:rPr lang="bg-BG">
                <a:solidFill>
                  <a:srgbClr val="0E5EFF"/>
                </a:solidFill>
                <a:latin typeface="Georgia" pitchFamily="18" charset="0"/>
              </a:rPr>
              <a:t>Записване и водене на протокол от срещите на клуба и борда</a:t>
            </a:r>
          </a:p>
          <a:p>
            <a:pPr eaLnBrk="1" hangingPunct="1">
              <a:buFont typeface="Arial" pitchFamily="34" charset="0"/>
              <a:buChar char="•"/>
            </a:pPr>
            <a:r>
              <a:rPr lang="bg-BG">
                <a:solidFill>
                  <a:srgbClr val="0E5EFF"/>
                </a:solidFill>
                <a:latin typeface="Georgia" pitchFamily="18" charset="0"/>
              </a:rPr>
              <a:t>Въвеждане и актуализиране на информацията за бордовете</a:t>
            </a:r>
          </a:p>
          <a:p>
            <a:pPr eaLnBrk="1" hangingPunct="1">
              <a:buFont typeface="Arial" pitchFamily="34" charset="0"/>
              <a:buChar char="•"/>
            </a:pPr>
            <a:r>
              <a:rPr lang="bg-BG">
                <a:solidFill>
                  <a:srgbClr val="0E5EFF"/>
                </a:solidFill>
                <a:latin typeface="Georgia" pitchFamily="18" charset="0"/>
              </a:rPr>
              <a:t>Регистрация за събития – лични и подпомагане   </a:t>
            </a:r>
            <a:endParaRPr lang="en-US">
              <a:solidFill>
                <a:srgbClr val="0E5EFF"/>
              </a:solidFill>
              <a:latin typeface="Georgia" pitchFamily="18" charset="0"/>
            </a:endParaRPr>
          </a:p>
        </p:txBody>
      </p:sp>
    </p:spTree>
    <p:extLst>
      <p:ext uri="{BB962C8B-B14F-4D97-AF65-F5344CB8AC3E}">
        <p14:creationId xmlns:p14="http://schemas.microsoft.com/office/powerpoint/2010/main" val="8465692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b="1" smtClean="0">
                <a:latin typeface="Georgia" pitchFamily="18" charset="0"/>
              </a:rPr>
              <a:t>Моят клуб – актуализация</a:t>
            </a:r>
          </a:p>
        </p:txBody>
      </p:sp>
      <p:pic>
        <p:nvPicPr>
          <p:cNvPr id="41987" name="Content Placeholder 3" descr="Screenshot 2019-03-14 at 23.51.12.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8963" y="1200150"/>
            <a:ext cx="7737475" cy="4965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00113" y="2565400"/>
            <a:ext cx="2735262" cy="2873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 name="Straight Arrow Connector 3"/>
          <p:cNvCxnSpPr/>
          <p:nvPr/>
        </p:nvCxnSpPr>
        <p:spPr>
          <a:xfrm flipH="1">
            <a:off x="2411413" y="3217863"/>
            <a:ext cx="4318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6227763" y="3217863"/>
            <a:ext cx="4318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7911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b="1" smtClean="0">
                <a:latin typeface="Georgia" pitchFamily="18" charset="0"/>
              </a:rPr>
              <a:t>Моят клуб – актуализация</a:t>
            </a:r>
            <a:endParaRPr lang="en-US" b="1" smtClean="0">
              <a:latin typeface="Arial Narrow" pitchFamily="34" charset="0"/>
            </a:endParaRPr>
          </a:p>
        </p:txBody>
      </p:sp>
      <p:pic>
        <p:nvPicPr>
          <p:cNvPr id="43011" name="Content Placeholder 8" descr="Screenshot 2019-03-14 at 23.55.10.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9975" y="1990725"/>
            <a:ext cx="6886575" cy="2951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23328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b="1" smtClean="0">
                <a:solidFill>
                  <a:srgbClr val="FFFFFF"/>
                </a:solidFill>
                <a:latin typeface="Georgia" pitchFamily="18" charset="0"/>
              </a:rPr>
              <a:t>Поддържане на актуален списък на членовете</a:t>
            </a:r>
          </a:p>
        </p:txBody>
      </p:sp>
      <p:pic>
        <p:nvPicPr>
          <p:cNvPr id="44035" name="Content Placeholder 3" descr="Screenshot 2019-03-15 at 0.01.40.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188" y="1143000"/>
            <a:ext cx="8007350" cy="4651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ChangeArrowheads="1"/>
          </p:cNvSpPr>
          <p:nvPr/>
        </p:nvSpPr>
        <p:spPr bwMode="auto">
          <a:xfrm>
            <a:off x="5943600" y="2667000"/>
            <a:ext cx="12112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3600">
              <a:solidFill>
                <a:srgbClr val="0E5EFF"/>
              </a:solidFill>
            </a:endParaRPr>
          </a:p>
        </p:txBody>
      </p:sp>
      <p:sp>
        <p:nvSpPr>
          <p:cNvPr id="44037" name="Rectangle 5"/>
          <p:cNvSpPr>
            <a:spLocks noChangeArrowheads="1"/>
          </p:cNvSpPr>
          <p:nvPr/>
        </p:nvSpPr>
        <p:spPr bwMode="auto">
          <a:xfrm>
            <a:off x="7740650" y="2973388"/>
            <a:ext cx="6778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a:solidFill>
                  <a:srgbClr val="0E5EFF"/>
                </a:solidFill>
                <a:latin typeface="Wingdings" pitchFamily="2" charset="2"/>
              </a:rPr>
              <a:t></a:t>
            </a:r>
            <a:endParaRPr lang="en-US" sz="3600">
              <a:solidFill>
                <a:srgbClr val="0E5EFF"/>
              </a:solidFill>
            </a:endParaRPr>
          </a:p>
        </p:txBody>
      </p:sp>
    </p:spTree>
    <p:extLst>
      <p:ext uri="{BB962C8B-B14F-4D97-AF65-F5344CB8AC3E}">
        <p14:creationId xmlns:p14="http://schemas.microsoft.com/office/powerpoint/2010/main" val="41853223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xfrm>
            <a:off x="395288" y="457200"/>
            <a:ext cx="6577012"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b="1" smtClean="0">
                <a:solidFill>
                  <a:srgbClr val="FFFFFF"/>
                </a:solidFill>
                <a:latin typeface="Georgia" pitchFamily="18" charset="0"/>
              </a:rPr>
              <a:t>Актуализиране на личните профилите</a:t>
            </a:r>
          </a:p>
        </p:txBody>
      </p:sp>
      <p:pic>
        <p:nvPicPr>
          <p:cNvPr id="45059" name="Content Placeholder 13" descr="Screenshot 2019-03-15 at 0.06.12.png"/>
          <p:cNvPicPr>
            <a:picLocks noGrp="1" noChangeAspect="1"/>
          </p:cNvPicPr>
          <p:nvPr>
            <p:ph idx="1"/>
          </p:nvPr>
        </p:nvPicPr>
        <p:blipFill>
          <a:blip r:embed="rId2">
            <a:extLst>
              <a:ext uri="{28A0092B-C50C-407E-A947-70E740481C1C}">
                <a14:useLocalDpi xmlns:a14="http://schemas.microsoft.com/office/drawing/2010/main" val="0"/>
              </a:ext>
            </a:extLst>
          </a:blip>
          <a:srcRect l="-1256" t="328" r="1256" b="8437"/>
          <a:stretch>
            <a:fillRect/>
          </a:stretch>
        </p:blipFill>
        <p:spPr bwMode="auto">
          <a:xfrm>
            <a:off x="92075" y="1160463"/>
            <a:ext cx="8763000" cy="4714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18145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b="1" smtClean="0">
                <a:solidFill>
                  <a:srgbClr val="FFFFFF"/>
                </a:solidFill>
                <a:latin typeface="Georgia" pitchFamily="18" charset="0"/>
              </a:rPr>
              <a:t>Записване на присъствието на седмичните срещи</a:t>
            </a:r>
          </a:p>
        </p:txBody>
      </p:sp>
      <p:sp>
        <p:nvSpPr>
          <p:cNvPr id="46083" name="TextBox 4"/>
          <p:cNvSpPr txBox="1">
            <a:spLocks noChangeArrowheads="1"/>
          </p:cNvSpPr>
          <p:nvPr/>
        </p:nvSpPr>
        <p:spPr bwMode="auto">
          <a:xfrm>
            <a:off x="838200" y="5105400"/>
            <a:ext cx="655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bg-BG">
                <a:solidFill>
                  <a:srgbClr val="0E5EFF"/>
                </a:solidFill>
              </a:rPr>
              <a:t>Записване на присъствието на седмичните срещи</a:t>
            </a:r>
            <a:endParaRPr lang="en-US">
              <a:solidFill>
                <a:srgbClr val="0E5EFF"/>
              </a:solidFill>
            </a:endParaRPr>
          </a:p>
        </p:txBody>
      </p:sp>
      <p:pic>
        <p:nvPicPr>
          <p:cNvPr id="46084" name="Content Placeholder 6" descr="Screenshot 2019-03-15 at 0.23.3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850" y="1219200"/>
            <a:ext cx="8351838" cy="4711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51895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bwMode="auto">
          <a:xfrm>
            <a:off x="468313" y="457200"/>
            <a:ext cx="8294687"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b="1" smtClean="0">
                <a:solidFill>
                  <a:srgbClr val="FFFFFF"/>
                </a:solidFill>
                <a:latin typeface="Georgia" pitchFamily="18" charset="0"/>
              </a:rPr>
              <a:t>Протокол от срещите на клуба и борда</a:t>
            </a:r>
            <a:endParaRPr lang="en-US" b="1" smtClean="0">
              <a:solidFill>
                <a:srgbClr val="FFFFFF"/>
              </a:solidFill>
              <a:latin typeface="Arial Narrow" pitchFamily="34" charset="0"/>
            </a:endParaRPr>
          </a:p>
        </p:txBody>
      </p:sp>
      <p:pic>
        <p:nvPicPr>
          <p:cNvPr id="47107" name="Picture 4" descr="Screenshot 2019-03-15 at 0.25.4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66800"/>
            <a:ext cx="7277100" cy="491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81495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b="1" smtClean="0">
                <a:solidFill>
                  <a:srgbClr val="FFFFFF"/>
                </a:solidFill>
                <a:latin typeface="Georgia" pitchFamily="18" charset="0"/>
              </a:rPr>
              <a:t>Информация за бордовете</a:t>
            </a:r>
          </a:p>
        </p:txBody>
      </p:sp>
      <p:pic>
        <p:nvPicPr>
          <p:cNvPr id="48131" name="Content Placeholder 3" descr="Screenshot 2019-03-15 at 0.31.46.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2079625" cy="335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Box 4"/>
          <p:cNvSpPr txBox="1">
            <a:spLocks noChangeArrowheads="1"/>
          </p:cNvSpPr>
          <p:nvPr/>
        </p:nvSpPr>
        <p:spPr bwMode="auto">
          <a:xfrm>
            <a:off x="4419600" y="3048000"/>
            <a:ext cx="60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4000" b="1">
                <a:solidFill>
                  <a:srgbClr val="FF0000"/>
                </a:solidFill>
              </a:rPr>
              <a:t>!</a:t>
            </a:r>
          </a:p>
        </p:txBody>
      </p:sp>
      <p:pic>
        <p:nvPicPr>
          <p:cNvPr id="48133" name="Picture 5" descr="Screenshot 2019-03-15 at 0.32.10.png"/>
          <p:cNvPicPr>
            <a:picLocks noChangeAspect="1"/>
          </p:cNvPicPr>
          <p:nvPr/>
        </p:nvPicPr>
        <p:blipFill>
          <a:blip r:embed="rId3">
            <a:extLst>
              <a:ext uri="{28A0092B-C50C-407E-A947-70E740481C1C}">
                <a14:useLocalDpi xmlns:a14="http://schemas.microsoft.com/office/drawing/2010/main" val="0"/>
              </a:ext>
            </a:extLst>
          </a:blip>
          <a:srcRect r="8041"/>
          <a:stretch>
            <a:fillRect/>
          </a:stretch>
        </p:blipFill>
        <p:spPr bwMode="auto">
          <a:xfrm>
            <a:off x="1700213" y="1916113"/>
            <a:ext cx="69754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Rectangle 11"/>
          <p:cNvSpPr>
            <a:spLocks noChangeArrowheads="1"/>
          </p:cNvSpPr>
          <p:nvPr/>
        </p:nvSpPr>
        <p:spPr bwMode="auto">
          <a:xfrm rot="-2726046">
            <a:off x="2379662" y="1641476"/>
            <a:ext cx="390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00"/>
                </a:solidFill>
                <a:latin typeface="Wingdings" pitchFamily="2" charset="2"/>
              </a:rPr>
              <a:t></a:t>
            </a:r>
            <a:endParaRPr lang="en-US">
              <a:solidFill>
                <a:srgbClr val="FF0000"/>
              </a:solidFill>
            </a:endParaRPr>
          </a:p>
        </p:txBody>
      </p:sp>
    </p:spTree>
    <p:extLst>
      <p:ext uri="{BB962C8B-B14F-4D97-AF65-F5344CB8AC3E}">
        <p14:creationId xmlns:p14="http://schemas.microsoft.com/office/powerpoint/2010/main" val="2039999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bg-BG" b="1" smtClean="0">
                <a:latin typeface="Arial Narrow" pitchFamily="34" charset="0"/>
              </a:rPr>
              <a:t>MY ROTARY</a:t>
            </a:r>
            <a:r>
              <a:rPr lang="en-US" altLang="bg-BG" smtClean="0">
                <a:latin typeface="Arial Narrow" pitchFamily="34" charset="0"/>
              </a:rPr>
              <a:t> – </a:t>
            </a:r>
            <a:r>
              <a:rPr lang="bg-BG" altLang="bg-BG" smtClean="0">
                <a:latin typeface="Arial Narrow" pitchFamily="34" charset="0"/>
              </a:rPr>
              <a:t>РОТАРИАНСКИТЕ ДЕЛА ОНЛАЙН</a:t>
            </a:r>
            <a:endParaRPr lang="bg-BG" altLang="bg-BG" b="1" smtClean="0">
              <a:latin typeface="Arial Narrow" pitchFamily="34" charset="0"/>
            </a:endParaRPr>
          </a:p>
        </p:txBody>
      </p:sp>
      <p:sp>
        <p:nvSpPr>
          <p:cNvPr id="4301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800"/>
              </a:spcBef>
            </a:pPr>
            <a:r>
              <a:rPr lang="bg-BG" altLang="bg-BG" sz="2000" smtClean="0">
                <a:solidFill>
                  <a:schemeClr val="tx2"/>
                </a:solidFill>
                <a:latin typeface="Georgia" pitchFamily="18" charset="0"/>
              </a:rPr>
              <a:t>КАКВО Е ВАЖНО ДА ЗНАЕМ ЗА </a:t>
            </a:r>
            <a:r>
              <a:rPr lang="en-US" altLang="bg-BG" sz="2000" b="1" smtClean="0">
                <a:solidFill>
                  <a:schemeClr val="tx2"/>
                </a:solidFill>
                <a:latin typeface="Georgia" pitchFamily="18" charset="0"/>
              </a:rPr>
              <a:t>MY ROTARY</a:t>
            </a:r>
            <a:endParaRPr lang="bg-BG" altLang="bg-BG" sz="2000" b="1" smtClean="0">
              <a:solidFill>
                <a:schemeClr val="tx2"/>
              </a:solidFill>
              <a:latin typeface="Georgia" pitchFamily="18" charset="0"/>
            </a:endParaRPr>
          </a:p>
          <a:p>
            <a:pPr>
              <a:spcBef>
                <a:spcPts val="1800"/>
              </a:spcBef>
            </a:pPr>
            <a:r>
              <a:rPr lang="bg-BG" altLang="bg-BG" sz="2000" smtClean="0">
                <a:solidFill>
                  <a:schemeClr val="tx2"/>
                </a:solidFill>
                <a:latin typeface="Georgia" pitchFamily="18" charset="0"/>
              </a:rPr>
              <a:t>Административния онлайн раздел </a:t>
            </a:r>
            <a:r>
              <a:rPr lang="en-US" altLang="bg-BG" sz="2000" smtClean="0">
                <a:solidFill>
                  <a:schemeClr val="tx2"/>
                </a:solidFill>
                <a:latin typeface="Georgia" pitchFamily="18" charset="0"/>
              </a:rPr>
              <a:t>My rotary</a:t>
            </a:r>
            <a:r>
              <a:rPr lang="bg-BG" altLang="bg-BG" sz="2000" smtClean="0">
                <a:solidFill>
                  <a:schemeClr val="tx2"/>
                </a:solidFill>
                <a:latin typeface="Georgia" pitchFamily="18" charset="0"/>
              </a:rPr>
              <a:t> прави изпълнението на административните задачи по-бързо и лесно.</a:t>
            </a:r>
          </a:p>
          <a:p>
            <a:pPr>
              <a:spcBef>
                <a:spcPts val="1800"/>
              </a:spcBef>
            </a:pPr>
            <a:r>
              <a:rPr lang="bg-BG" altLang="bg-BG" sz="2000" smtClean="0">
                <a:solidFill>
                  <a:schemeClr val="tx2"/>
                </a:solidFill>
                <a:latin typeface="Georgia" pitchFamily="18" charset="0"/>
              </a:rPr>
              <a:t>Въвеждането на клубната административна информация в </a:t>
            </a:r>
            <a:r>
              <a:rPr lang="en-US" altLang="bg-BG" sz="2000" smtClean="0">
                <a:solidFill>
                  <a:schemeClr val="tx2"/>
                </a:solidFill>
                <a:latin typeface="Georgia" pitchFamily="18" charset="0"/>
              </a:rPr>
              <a:t>My rotary </a:t>
            </a:r>
            <a:r>
              <a:rPr lang="bg-BG" altLang="bg-BG" sz="2000" smtClean="0">
                <a:solidFill>
                  <a:schemeClr val="tx2"/>
                </a:solidFill>
                <a:latin typeface="Georgia" pitchFamily="18" charset="0"/>
              </a:rPr>
              <a:t>гарантира, че РИ получава точни данни за всеки клуб по света</a:t>
            </a:r>
          </a:p>
          <a:p>
            <a:pPr>
              <a:spcBef>
                <a:spcPts val="1800"/>
              </a:spcBef>
            </a:pPr>
            <a:r>
              <a:rPr lang="bg-BG" altLang="bg-BG" sz="2000" smtClean="0">
                <a:solidFill>
                  <a:schemeClr val="tx2"/>
                </a:solidFill>
                <a:latin typeface="Georgia" pitchFamily="18" charset="0"/>
              </a:rPr>
              <a:t>Клубните секретари и президенти имат  права и достъп до </a:t>
            </a:r>
            <a:r>
              <a:rPr lang="en-US" altLang="bg-BG" sz="2000" smtClean="0">
                <a:solidFill>
                  <a:schemeClr val="tx2"/>
                </a:solidFill>
                <a:latin typeface="Georgia" pitchFamily="18" charset="0"/>
              </a:rPr>
              <a:t>My rotary</a:t>
            </a:r>
            <a:endParaRPr lang="bg-BG" altLang="bg-BG" sz="2000" smtClean="0">
              <a:solidFill>
                <a:schemeClr val="tx2"/>
              </a:solidFill>
              <a:latin typeface="Georgia" pitchFamily="18" charset="0"/>
            </a:endParaRPr>
          </a:p>
          <a:p>
            <a:pPr>
              <a:spcBef>
                <a:spcPts val="1800"/>
              </a:spcBef>
            </a:pPr>
            <a:r>
              <a:rPr lang="bg-BG" altLang="bg-BG" sz="2000" smtClean="0">
                <a:solidFill>
                  <a:schemeClr val="tx2"/>
                </a:solidFill>
                <a:latin typeface="Georgia" pitchFamily="18" charset="0"/>
              </a:rPr>
              <a:t>Разделът </a:t>
            </a:r>
            <a:r>
              <a:rPr lang="en-US" altLang="bg-BG" sz="2000" b="1" smtClean="0">
                <a:solidFill>
                  <a:schemeClr val="tx2"/>
                </a:solidFill>
                <a:latin typeface="Georgia" pitchFamily="18" charset="0"/>
              </a:rPr>
              <a:t>My rotary</a:t>
            </a:r>
            <a:r>
              <a:rPr lang="en-US" altLang="bg-BG" sz="2000" smtClean="0">
                <a:solidFill>
                  <a:schemeClr val="tx2"/>
                </a:solidFill>
                <a:latin typeface="Georgia" pitchFamily="18" charset="0"/>
              </a:rPr>
              <a:t> </a:t>
            </a:r>
            <a:r>
              <a:rPr lang="bg-BG" altLang="bg-BG" sz="2000" smtClean="0">
                <a:solidFill>
                  <a:schemeClr val="tx2"/>
                </a:solidFill>
                <a:latin typeface="Georgia" pitchFamily="18" charset="0"/>
              </a:rPr>
              <a:t>е достъпен чрез сайта на РИ  </a:t>
            </a:r>
            <a:r>
              <a:rPr lang="en-US" altLang="bg-BG" sz="2000" u="sng" smtClean="0">
                <a:solidFill>
                  <a:schemeClr val="tx2"/>
                </a:solidFill>
                <a:latin typeface="Georgia" pitchFamily="18" charset="0"/>
                <a:hlinkClick r:id="rId3"/>
              </a:rPr>
              <a:t>www.rotary.org</a:t>
            </a:r>
            <a:r>
              <a:rPr lang="en-US" altLang="bg-BG" sz="2000" smtClean="0">
                <a:solidFill>
                  <a:schemeClr val="tx2"/>
                </a:solidFill>
                <a:latin typeface="Georgia" pitchFamily="18" charset="0"/>
              </a:rPr>
              <a:t> </a:t>
            </a:r>
            <a:endParaRPr lang="bg-BG" altLang="bg-BG" sz="2000" smtClean="0">
              <a:solidFill>
                <a:schemeClr val="tx2"/>
              </a:solidFill>
              <a:latin typeface="Georgia" pitchFamily="18" charset="0"/>
            </a:endParaRPr>
          </a:p>
          <a:p>
            <a:pPr>
              <a:spcBef>
                <a:spcPts val="1800"/>
              </a:spcBef>
            </a:pPr>
            <a:r>
              <a:rPr lang="bg-BG" altLang="bg-BG" sz="2000" smtClean="0">
                <a:solidFill>
                  <a:schemeClr val="tx2"/>
                </a:solidFill>
                <a:latin typeface="Georgia" pitchFamily="18" charset="0"/>
              </a:rPr>
              <a:t>За да има достъп до платформата </a:t>
            </a:r>
            <a:r>
              <a:rPr lang="en-US" altLang="bg-BG" sz="2000" b="1" smtClean="0">
                <a:solidFill>
                  <a:schemeClr val="tx2"/>
                </a:solidFill>
                <a:latin typeface="Georgia" pitchFamily="18" charset="0"/>
              </a:rPr>
              <a:t>My rotary</a:t>
            </a:r>
            <a:r>
              <a:rPr lang="bg-BG" altLang="bg-BG" sz="2000" smtClean="0">
                <a:solidFill>
                  <a:schemeClr val="tx2"/>
                </a:solidFill>
                <a:latin typeface="Georgia" pitchFamily="18" charset="0"/>
              </a:rPr>
              <a:t> всеки секретар трябва да има регистрация в сайта  </a:t>
            </a:r>
            <a:r>
              <a:rPr lang="en-US" altLang="bg-BG" sz="2000" u="sng" smtClean="0">
                <a:solidFill>
                  <a:schemeClr val="tx2"/>
                </a:solidFill>
                <a:latin typeface="Georgia" pitchFamily="18" charset="0"/>
                <a:hlinkClick r:id="rId3"/>
              </a:rPr>
              <a:t>www.rotary.org</a:t>
            </a:r>
            <a:r>
              <a:rPr lang="bg-BG" altLang="bg-BG" sz="2000" smtClean="0">
                <a:solidFill>
                  <a:schemeClr val="tx2"/>
                </a:solidFill>
                <a:latin typeface="Georgia" pitchFamily="18" charset="0"/>
              </a:rPr>
              <a:t>   </a:t>
            </a:r>
          </a:p>
          <a:p>
            <a:endParaRPr lang="bg-BG" altLang="bg-BG" sz="1400" smtClean="0">
              <a:solidFill>
                <a:srgbClr val="002060"/>
              </a:solidFill>
              <a:latin typeface="Georgia" pitchFamily="18" charset="0"/>
            </a:endParaRPr>
          </a:p>
        </p:txBody>
      </p:sp>
      <p:sp>
        <p:nvSpPr>
          <p:cNvPr id="43012"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bg-BG">
                <a:latin typeface="Calibri" pitchFamily="34" charset="0"/>
                <a:ea typeface="Calibri" pitchFamily="34" charset="0"/>
                <a:cs typeface="Times New Roman" pitchFamily="18" charset="0"/>
              </a:rPr>
              <a:t> </a:t>
            </a:r>
          </a:p>
        </p:txBody>
      </p:sp>
    </p:spTree>
    <p:extLst>
      <p:ext uri="{BB962C8B-B14F-4D97-AF65-F5344CB8AC3E}">
        <p14:creationId xmlns:p14="http://schemas.microsoft.com/office/powerpoint/2010/main" val="26244518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b="1" smtClean="0">
                <a:solidFill>
                  <a:srgbClr val="FFFFFF"/>
                </a:solidFill>
                <a:latin typeface="Georgia" pitchFamily="18" charset="0"/>
              </a:rPr>
              <a:t>Регистрация за събития – лични и подпомагане   </a:t>
            </a:r>
            <a:endParaRPr lang="en-US" b="1" smtClean="0">
              <a:solidFill>
                <a:srgbClr val="FFFFFF"/>
              </a:solidFill>
              <a:latin typeface="Georgia" pitchFamily="18" charset="0"/>
            </a:endParaRPr>
          </a:p>
        </p:txBody>
      </p:sp>
      <p:pic>
        <p:nvPicPr>
          <p:cNvPr id="49155" name="Content Placeholder 5" descr="Screenshot 2019-03-15 at 0.29.48.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290763"/>
            <a:ext cx="8229600" cy="2382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64925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sz="4000" b="1" smtClean="0">
                <a:latin typeface="Arial Narrow" pitchFamily="34" charset="0"/>
              </a:rPr>
              <a:t>Благодаря за вниманието!</a:t>
            </a:r>
            <a:endParaRPr lang="en-US" sz="4000" b="1" smtClean="0">
              <a:latin typeface="Arial Narrow" pitchFamily="34" charset="0"/>
            </a:endParaRPr>
          </a:p>
        </p:txBody>
      </p:sp>
    </p:spTree>
    <p:extLst>
      <p:ext uri="{BB962C8B-B14F-4D97-AF65-F5344CB8AC3E}">
        <p14:creationId xmlns:p14="http://schemas.microsoft.com/office/powerpoint/2010/main" val="12709520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33463" y="3429000"/>
            <a:ext cx="6972300" cy="742950"/>
          </a:xfrm>
        </p:spPr>
        <p:txBody>
          <a:bodyPr anchor="ctr"/>
          <a:lstStyle/>
          <a:p>
            <a:pPr eaLnBrk="1" hangingPunct="1">
              <a:defRPr/>
            </a:pPr>
            <a:r>
              <a:rPr lang="ru-RU" altLang="en-US" sz="2100" b="1" dirty="0" err="1">
                <a:latin typeface="Bookman Old Style" panose="02050604050505020204" pitchFamily="18" charset="0"/>
                <a:cs typeface="Times New Roman" panose="02020603050405020304" pitchFamily="18" charset="0"/>
              </a:rPr>
              <a:t>Визия</a:t>
            </a:r>
            <a:r>
              <a:rPr lang="ru-RU" altLang="en-US" sz="2100" b="1" dirty="0">
                <a:latin typeface="Bookman Old Style" panose="02050604050505020204" pitchFamily="18" charset="0"/>
                <a:cs typeface="Times New Roman" panose="02020603050405020304" pitchFamily="18" charset="0"/>
              </a:rPr>
              <a:t> и Лого. Стратегически </a:t>
            </a:r>
            <a:r>
              <a:rPr lang="ru-RU" altLang="en-US" sz="2100" b="1" dirty="0" err="1">
                <a:latin typeface="Bookman Old Style" panose="02050604050505020204" pitchFamily="18" charset="0"/>
                <a:cs typeface="Times New Roman" panose="02020603050405020304" pitchFamily="18" charset="0"/>
              </a:rPr>
              <a:t>приоритети</a:t>
            </a:r>
            <a:r>
              <a:rPr lang="ru-RU" altLang="en-US" sz="2100" b="1" dirty="0">
                <a:latin typeface="Bookman Old Style" panose="02050604050505020204" pitchFamily="18" charset="0"/>
                <a:cs typeface="Times New Roman" panose="02020603050405020304" pitchFamily="18" charset="0"/>
              </a:rPr>
              <a:t>. Цели на Дистрикт 2482 РИ за 2019-2020 г.</a:t>
            </a:r>
            <a:endParaRPr lang="en-US" sz="2100" b="1" dirty="0">
              <a:latin typeface="Bookman Old Style" panose="02050604050505020204" pitchFamily="18" charset="0"/>
              <a:cs typeface="Times New Roman" panose="02020603050405020304" pitchFamily="18" charset="0"/>
            </a:endParaRPr>
          </a:p>
        </p:txBody>
      </p:sp>
      <p:sp>
        <p:nvSpPr>
          <p:cNvPr id="39939" name="Rectangle 3"/>
          <p:cNvSpPr>
            <a:spLocks noGrp="1" noChangeArrowheads="1"/>
          </p:cNvSpPr>
          <p:nvPr>
            <p:ph type="subTitle" idx="1"/>
          </p:nvPr>
        </p:nvSpPr>
        <p:spPr bwMode="auto">
          <a:xfrm>
            <a:off x="1543050" y="4316017"/>
            <a:ext cx="5243513" cy="9489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bg-BG" altLang="en-US" sz="1500" b="1">
                <a:latin typeface="Georgia" panose="02040502050405020303" pitchFamily="18" charset="0"/>
                <a:cs typeface="Times New Roman" panose="02020603050405020304" pitchFamily="18" charset="0"/>
              </a:rPr>
              <a:t>Митко Минев, ДГЕ</a:t>
            </a:r>
          </a:p>
          <a:p>
            <a:pPr eaLnBrk="1" hangingPunct="1"/>
            <a:r>
              <a:rPr lang="bg-BG" altLang="en-US" sz="1500" b="1">
                <a:latin typeface="Georgia" panose="02040502050405020303" pitchFamily="18" charset="0"/>
                <a:cs typeface="Times New Roman" panose="02020603050405020304" pitchFamily="18" charset="0"/>
              </a:rPr>
              <a:t>РК Велико Търново</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4" y="0"/>
            <a:ext cx="9137952" cy="6858000"/>
          </a:xfrm>
          <a:prstGeom prst="rect">
            <a:avLst/>
          </a:prstGeom>
        </p:spPr>
      </p:pic>
    </p:spTree>
    <p:extLst>
      <p:ext uri="{BB962C8B-B14F-4D97-AF65-F5344CB8AC3E}">
        <p14:creationId xmlns:p14="http://schemas.microsoft.com/office/powerpoint/2010/main" val="19055928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chor="ctr"/>
          <a:lstStyle/>
          <a:p>
            <a:pPr eaLnBrk="1" hangingPunct="1">
              <a:defRPr/>
            </a:pPr>
            <a:r>
              <a:rPr lang="bg-BG" altLang="en-US" sz="3600" b="1" dirty="0" smtClean="0">
                <a:latin typeface="Times New Roman" panose="02020603050405020304" pitchFamily="18" charset="0"/>
                <a:cs typeface="Times New Roman" panose="02020603050405020304" pitchFamily="18" charset="0"/>
              </a:rPr>
              <a:t>В служба на новите поколения</a:t>
            </a:r>
            <a:endParaRPr lang="en-US" sz="3600" b="1" dirty="0">
              <a:latin typeface="Times New Roman" panose="02020603050405020304" pitchFamily="18" charset="0"/>
              <a:cs typeface="Times New Roman" panose="02020603050405020304" pitchFamily="18" charset="0"/>
            </a:endParaRPr>
          </a:p>
        </p:txBody>
      </p:sp>
      <p:sp>
        <p:nvSpPr>
          <p:cNvPr id="40963" name="Rectangle 3"/>
          <p:cNvSpPr>
            <a:spLocks noGrp="1" noChangeArrowheads="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85000" lnSpcReduction="20000"/>
          </a:bodyPr>
          <a:lstStyle/>
          <a:p>
            <a:pPr eaLnBrk="1" hangingPunct="1"/>
            <a:r>
              <a:rPr lang="bg-BG" altLang="en-US" sz="2000" b="1" smtClean="0">
                <a:latin typeface="Georgia" pitchFamily="18" charset="0"/>
                <a:cs typeface="Times New Roman" pitchFamily="18" charset="0"/>
              </a:rPr>
              <a:t>Бояна Банкова, Председател  Подкомитет Интеракт </a:t>
            </a:r>
          </a:p>
          <a:p>
            <a:pPr eaLnBrk="1" hangingPunct="1"/>
            <a:r>
              <a:rPr lang="bg-BG" altLang="en-US" sz="2000" b="1" smtClean="0">
                <a:latin typeface="Georgia" pitchFamily="18" charset="0"/>
                <a:cs typeface="Times New Roman" pitchFamily="18" charset="0"/>
              </a:rPr>
              <a:t>Председател Елект  Комитет  В служба на новите поколения </a:t>
            </a:r>
          </a:p>
          <a:p>
            <a:pPr eaLnBrk="1" hangingPunct="1"/>
            <a:r>
              <a:rPr lang="bg-BG" altLang="en-US" sz="2000" b="1" smtClean="0">
                <a:latin typeface="Georgia" pitchFamily="18" charset="0"/>
                <a:cs typeface="Times New Roman" pitchFamily="18" charset="0"/>
              </a:rPr>
              <a:t>РК София Триадица</a:t>
            </a:r>
          </a:p>
        </p:txBody>
      </p:sp>
    </p:spTree>
    <p:extLst>
      <p:ext uri="{BB962C8B-B14F-4D97-AF65-F5344CB8AC3E}">
        <p14:creationId xmlns:p14="http://schemas.microsoft.com/office/powerpoint/2010/main" val="11375586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en-US" b="1" smtClean="0">
                <a:latin typeface="Arial Narrow" pitchFamily="34" charset="0"/>
              </a:rPr>
              <a:t>Кои са те – Новите поколения?</a:t>
            </a:r>
          </a:p>
        </p:txBody>
      </p:sp>
      <p:sp>
        <p:nvSpPr>
          <p:cNvPr id="3" name="Content Placeholder 2">
            <a:extLst/>
          </p:cNvPr>
          <p:cNvSpPr>
            <a:spLocks noGrp="1"/>
          </p:cNvSpPr>
          <p:nvPr>
            <p:ph idx="1"/>
          </p:nvPr>
        </p:nvSpPr>
        <p:spPr>
          <a:xfrm>
            <a:off x="457200" y="1052513"/>
            <a:ext cx="8229600" cy="5184775"/>
          </a:xfrm>
        </p:spPr>
        <p:txBody>
          <a:bodyPr/>
          <a:lstStyle/>
          <a:p>
            <a:pPr marL="0" indent="0">
              <a:buFont typeface="Arial" pitchFamily="34" charset="0"/>
              <a:buNone/>
              <a:defRPr/>
            </a:pPr>
            <a:r>
              <a:rPr lang="bg-BG" sz="2000" dirty="0" smtClean="0">
                <a:solidFill>
                  <a:srgbClr val="002060"/>
                </a:solidFill>
              </a:rPr>
              <a:t>По света:</a:t>
            </a:r>
          </a:p>
          <a:p>
            <a:pPr>
              <a:defRPr/>
            </a:pPr>
            <a:r>
              <a:rPr lang="en-US" sz="2000" dirty="0" smtClean="0">
                <a:solidFill>
                  <a:srgbClr val="002060"/>
                </a:solidFill>
              </a:rPr>
              <a:t>10 904 </a:t>
            </a:r>
            <a:r>
              <a:rPr lang="bg-BG" sz="2000" dirty="0" smtClean="0">
                <a:solidFill>
                  <a:srgbClr val="002060"/>
                </a:solidFill>
              </a:rPr>
              <a:t>клуба – 250 792 члена – 184 страни</a:t>
            </a:r>
          </a:p>
          <a:p>
            <a:pPr marL="0" indent="0">
              <a:buFont typeface="Arial" pitchFamily="34" charset="0"/>
              <a:buNone/>
              <a:defRPr/>
            </a:pPr>
            <a:r>
              <a:rPr lang="bg-BG" sz="2000" dirty="0" smtClean="0">
                <a:solidFill>
                  <a:srgbClr val="002060"/>
                </a:solidFill>
              </a:rPr>
              <a:t>И у нас: </a:t>
            </a:r>
            <a:endParaRPr lang="en-US" sz="2000" dirty="0">
              <a:solidFill>
                <a:srgbClr val="002060"/>
              </a:solidFill>
            </a:endParaRPr>
          </a:p>
          <a:p>
            <a:pPr>
              <a:defRPr/>
            </a:pPr>
            <a:r>
              <a:rPr lang="ru-RU" sz="2000" dirty="0" smtClean="0">
                <a:solidFill>
                  <a:srgbClr val="002060"/>
                </a:solidFill>
              </a:rPr>
              <a:t>35 клуба – 350 члена – 21 града</a:t>
            </a:r>
          </a:p>
          <a:p>
            <a:pPr>
              <a:defRPr/>
            </a:pPr>
            <a:endParaRPr lang="ru-RU" sz="2000" dirty="0">
              <a:solidFill>
                <a:srgbClr val="002060"/>
              </a:solidFill>
            </a:endParaRPr>
          </a:p>
          <a:p>
            <a:pPr marL="0" indent="0">
              <a:buFont typeface="Arial" pitchFamily="34" charset="0"/>
              <a:buNone/>
              <a:defRPr/>
            </a:pPr>
            <a:r>
              <a:rPr lang="ru-RU" sz="2000" dirty="0" smtClean="0">
                <a:solidFill>
                  <a:srgbClr val="002060"/>
                </a:solidFill>
              </a:rPr>
              <a:t>			МЛАДИТЕ ЛИДЕРИ, </a:t>
            </a:r>
          </a:p>
          <a:p>
            <a:pPr marL="0" indent="0">
              <a:buFont typeface="Arial" pitchFamily="34" charset="0"/>
              <a:buNone/>
              <a:defRPr/>
            </a:pPr>
            <a:r>
              <a:rPr lang="ru-RU" sz="2000" dirty="0">
                <a:solidFill>
                  <a:srgbClr val="002060"/>
                </a:solidFill>
              </a:rPr>
              <a:t> </a:t>
            </a:r>
            <a:r>
              <a:rPr lang="ru-RU" sz="2000" dirty="0" smtClean="0">
                <a:solidFill>
                  <a:srgbClr val="002060"/>
                </a:solidFill>
              </a:rPr>
              <a:t>          които носят </a:t>
            </a:r>
            <a:r>
              <a:rPr lang="ru-RU" sz="2000" dirty="0">
                <a:solidFill>
                  <a:srgbClr val="002060"/>
                </a:solidFill>
              </a:rPr>
              <a:t>иновативни решения </a:t>
            </a:r>
          </a:p>
          <a:p>
            <a:pPr marL="0" indent="0">
              <a:buFont typeface="Arial" pitchFamily="34" charset="0"/>
              <a:buNone/>
              <a:defRPr/>
            </a:pPr>
            <a:r>
              <a:rPr lang="ru-RU" sz="2000" dirty="0" smtClean="0">
                <a:solidFill>
                  <a:srgbClr val="002060"/>
                </a:solidFill>
              </a:rPr>
              <a:t>             за предизвикателствата </a:t>
            </a:r>
            <a:r>
              <a:rPr lang="ru-RU" sz="2000" dirty="0">
                <a:solidFill>
                  <a:srgbClr val="002060"/>
                </a:solidFill>
              </a:rPr>
              <a:t>в </a:t>
            </a:r>
            <a:r>
              <a:rPr lang="ru-RU" sz="2000" dirty="0" smtClean="0">
                <a:solidFill>
                  <a:srgbClr val="002060"/>
                </a:solidFill>
              </a:rPr>
              <a:t>света</a:t>
            </a:r>
          </a:p>
          <a:p>
            <a:pPr marL="0" indent="0" algn="ctr">
              <a:buFont typeface="Arial" pitchFamily="34" charset="0"/>
              <a:buNone/>
              <a:defRPr/>
            </a:pPr>
            <a:endParaRPr lang="ru-RU" sz="2000" dirty="0" smtClean="0">
              <a:solidFill>
                <a:srgbClr val="002060"/>
              </a:solidFill>
            </a:endParaRPr>
          </a:p>
          <a:p>
            <a:pPr>
              <a:defRPr/>
            </a:pPr>
            <a:r>
              <a:rPr lang="ru-RU" sz="2000" dirty="0" smtClean="0">
                <a:solidFill>
                  <a:srgbClr val="002060"/>
                </a:solidFill>
              </a:rPr>
              <a:t>Ротаракт </a:t>
            </a:r>
            <a:r>
              <a:rPr lang="ru-RU" sz="2000" dirty="0">
                <a:solidFill>
                  <a:srgbClr val="002060"/>
                </a:solidFill>
              </a:rPr>
              <a:t>клубовете обединяват хора на възраст 18-30 </a:t>
            </a:r>
            <a:r>
              <a:rPr lang="ru-RU" sz="2000" dirty="0" smtClean="0">
                <a:solidFill>
                  <a:srgbClr val="002060"/>
                </a:solidFill>
              </a:rPr>
              <a:t>години</a:t>
            </a:r>
            <a:endParaRPr lang="en-US" sz="2000" dirty="0" smtClean="0">
              <a:solidFill>
                <a:srgbClr val="002060"/>
              </a:solidFill>
            </a:endParaRPr>
          </a:p>
          <a:p>
            <a:pPr>
              <a:defRPr/>
            </a:pPr>
            <a:r>
              <a:rPr lang="ru-RU" sz="2000" dirty="0" smtClean="0">
                <a:solidFill>
                  <a:srgbClr val="002060"/>
                </a:solidFill>
                <a:effectLst>
                  <a:outerShdw blurRad="38100" dist="38100" dir="2700000" algn="tl">
                    <a:srgbClr val="000000">
                      <a:alpha val="43137"/>
                    </a:srgbClr>
                  </a:outerShdw>
                </a:effectLst>
              </a:rPr>
              <a:t>Развиват </a:t>
            </a:r>
            <a:r>
              <a:rPr lang="ru-RU" sz="2000" dirty="0">
                <a:solidFill>
                  <a:srgbClr val="002060"/>
                </a:solidFill>
                <a:effectLst>
                  <a:outerShdw blurRad="38100" dist="38100" dir="2700000" algn="tl">
                    <a:srgbClr val="000000">
                      <a:alpha val="43137"/>
                    </a:srgbClr>
                  </a:outerShdw>
                </a:effectLst>
              </a:rPr>
              <a:t>лидерски и професионални умения </a:t>
            </a:r>
            <a:r>
              <a:rPr lang="ru-RU" sz="2000" dirty="0" smtClean="0">
                <a:solidFill>
                  <a:srgbClr val="002060"/>
                </a:solidFill>
                <a:effectLst>
                  <a:outerShdw blurRad="38100" dist="38100" dir="2700000" algn="tl">
                    <a:srgbClr val="000000">
                      <a:alpha val="43137"/>
                    </a:srgbClr>
                  </a:outerShdw>
                </a:effectLst>
              </a:rPr>
              <a:t>чрез служба</a:t>
            </a:r>
          </a:p>
          <a:p>
            <a:pPr>
              <a:defRPr/>
            </a:pPr>
            <a:r>
              <a:rPr lang="ru-RU" sz="2000" dirty="0" smtClean="0">
                <a:solidFill>
                  <a:srgbClr val="002060"/>
                </a:solidFill>
              </a:rPr>
              <a:t>Спонсор </a:t>
            </a:r>
            <a:r>
              <a:rPr lang="ru-RU" sz="2000" dirty="0">
                <a:solidFill>
                  <a:srgbClr val="002060"/>
                </a:solidFill>
              </a:rPr>
              <a:t>Ротари клуба </a:t>
            </a:r>
            <a:r>
              <a:rPr lang="ru-RU" sz="2000" dirty="0" smtClean="0">
                <a:solidFill>
                  <a:srgbClr val="002060"/>
                </a:solidFill>
              </a:rPr>
              <a:t>предоставя </a:t>
            </a:r>
            <a:r>
              <a:rPr lang="ru-RU" sz="2000" dirty="0">
                <a:solidFill>
                  <a:srgbClr val="002060"/>
                </a:solidFill>
              </a:rPr>
              <a:t>насоки и </a:t>
            </a:r>
            <a:r>
              <a:rPr lang="ru-RU" sz="2000" dirty="0" smtClean="0">
                <a:solidFill>
                  <a:srgbClr val="002060"/>
                </a:solidFill>
              </a:rPr>
              <a:t>подкрепа за осъществяване на техните идеи</a:t>
            </a:r>
          </a:p>
          <a:p>
            <a:pPr>
              <a:defRPr/>
            </a:pPr>
            <a:r>
              <a:rPr lang="ru-RU" sz="2000" dirty="0" smtClean="0">
                <a:solidFill>
                  <a:srgbClr val="002060"/>
                </a:solidFill>
              </a:rPr>
              <a:t>Ротари и Ротаракт работят като </a:t>
            </a:r>
            <a:r>
              <a:rPr lang="ru-RU" sz="2000" dirty="0">
                <a:solidFill>
                  <a:srgbClr val="002060"/>
                </a:solidFill>
              </a:rPr>
              <a:t>партньори в службата</a:t>
            </a: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bg-BG" sz="1400" dirty="0">
              <a:solidFill>
                <a:srgbClr val="002060"/>
              </a:solidFill>
            </a:endParaRPr>
          </a:p>
        </p:txBody>
      </p:sp>
      <p:sp>
        <p:nvSpPr>
          <p:cNvPr id="43012"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5988" y="1773238"/>
            <a:ext cx="3995737"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64038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par>
                                <p:cTn id="38" presetID="53" presetClass="entr" presetSubtype="16"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p:cTn id="40"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2" dur="500"/>
                                        <p:tgtEl>
                                          <p:spTgt spid="3">
                                            <p:txEl>
                                              <p:pRg st="6" end="6"/>
                                            </p:txEl>
                                          </p:spTgt>
                                        </p:tgtEl>
                                      </p:cBhvr>
                                    </p:animEffect>
                                  </p:childTnLst>
                                </p:cTn>
                              </p:par>
                              <p:par>
                                <p:cTn id="43" presetID="53" presetClass="entr" presetSubtype="16"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p:cTn id="4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7" dur="500"/>
                                        <p:tgtEl>
                                          <p:spTgt spid="3">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1"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1000" fill="hold"/>
                                        <p:tgtEl>
                                          <p:spTgt spid="12"/>
                                        </p:tgtEl>
                                        <p:attrNameLst>
                                          <p:attrName>ppt_w</p:attrName>
                                        </p:attrNameLst>
                                      </p:cBhvr>
                                      <p:tavLst>
                                        <p:tav tm="0">
                                          <p:val>
                                            <p:fltVal val="0"/>
                                          </p:val>
                                        </p:tav>
                                        <p:tav tm="100000">
                                          <p:val>
                                            <p:strVal val="#ppt_w"/>
                                          </p:val>
                                        </p:tav>
                                      </p:tavLst>
                                    </p:anim>
                                    <p:anim calcmode="lin" valueType="num">
                                      <p:cBhvr>
                                        <p:cTn id="53" dur="1000" fill="hold"/>
                                        <p:tgtEl>
                                          <p:spTgt spid="12"/>
                                        </p:tgtEl>
                                        <p:attrNameLst>
                                          <p:attrName>ppt_h</p:attrName>
                                        </p:attrNameLst>
                                      </p:cBhvr>
                                      <p:tavLst>
                                        <p:tav tm="0">
                                          <p:val>
                                            <p:fltVal val="0"/>
                                          </p:val>
                                        </p:tav>
                                        <p:tav tm="100000">
                                          <p:val>
                                            <p:strVal val="#ppt_h"/>
                                          </p:val>
                                        </p:tav>
                                      </p:tavLst>
                                    </p:anim>
                                    <p:anim calcmode="lin" valueType="num">
                                      <p:cBhvr>
                                        <p:cTn id="54" dur="1000" fill="hold"/>
                                        <p:tgtEl>
                                          <p:spTgt spid="12"/>
                                        </p:tgtEl>
                                        <p:attrNameLst>
                                          <p:attrName>style.rotation</p:attrName>
                                        </p:attrNameLst>
                                      </p:cBhvr>
                                      <p:tavLst>
                                        <p:tav tm="0">
                                          <p:val>
                                            <p:fltVal val="90"/>
                                          </p:val>
                                        </p:tav>
                                        <p:tav tm="100000">
                                          <p:val>
                                            <p:fltVal val="0"/>
                                          </p:val>
                                        </p:tav>
                                      </p:tavLst>
                                    </p:anim>
                                    <p:animEffect transition="in" filter="fade">
                                      <p:cBhvr>
                                        <p:cTn id="55" dur="1000"/>
                                        <p:tgtEl>
                                          <p:spTgt spid="1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nodeType="click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nodeType="click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en-US" b="1" smtClean="0">
                <a:latin typeface="Arial Narrow" pitchFamily="34" charset="0"/>
              </a:rPr>
              <a:t>Кои са те – Новите поколения?</a:t>
            </a:r>
          </a:p>
        </p:txBody>
      </p:sp>
      <p:sp>
        <p:nvSpPr>
          <p:cNvPr id="3" name="Content Placeholder 2">
            <a:extLst/>
          </p:cNvPr>
          <p:cNvSpPr>
            <a:spLocks noGrp="1"/>
          </p:cNvSpPr>
          <p:nvPr>
            <p:ph idx="1"/>
          </p:nvPr>
        </p:nvSpPr>
        <p:spPr>
          <a:xfrm>
            <a:off x="457200" y="1052513"/>
            <a:ext cx="8229600" cy="5184775"/>
          </a:xfrm>
        </p:spPr>
        <p:txBody>
          <a:bodyPr/>
          <a:lstStyle/>
          <a:p>
            <a:pPr marL="0" indent="0">
              <a:buFont typeface="Arial" pitchFamily="34" charset="0"/>
              <a:buNone/>
              <a:defRPr/>
            </a:pPr>
            <a:r>
              <a:rPr lang="bg-BG" sz="2000" dirty="0" smtClean="0">
                <a:solidFill>
                  <a:srgbClr val="002060"/>
                </a:solidFill>
              </a:rPr>
              <a:t>По света:</a:t>
            </a:r>
          </a:p>
          <a:p>
            <a:pPr>
              <a:defRPr/>
            </a:pPr>
            <a:r>
              <a:rPr lang="bg-BG" sz="2000" dirty="0" smtClean="0">
                <a:solidFill>
                  <a:srgbClr val="002060"/>
                </a:solidFill>
              </a:rPr>
              <a:t>20 372</a:t>
            </a:r>
            <a:r>
              <a:rPr lang="en-US" sz="2000" dirty="0" smtClean="0">
                <a:solidFill>
                  <a:srgbClr val="002060"/>
                </a:solidFill>
              </a:rPr>
              <a:t> </a:t>
            </a:r>
            <a:r>
              <a:rPr lang="bg-BG" sz="2000" dirty="0" smtClean="0">
                <a:solidFill>
                  <a:srgbClr val="002060"/>
                </a:solidFill>
              </a:rPr>
              <a:t>клуба – 468 556 члена – 159 страни</a:t>
            </a:r>
          </a:p>
          <a:p>
            <a:pPr marL="0" indent="0">
              <a:buFont typeface="Arial" pitchFamily="34" charset="0"/>
              <a:buNone/>
              <a:defRPr/>
            </a:pPr>
            <a:r>
              <a:rPr lang="bg-BG" sz="2000" dirty="0" smtClean="0">
                <a:solidFill>
                  <a:srgbClr val="002060"/>
                </a:solidFill>
              </a:rPr>
              <a:t>И у нас: </a:t>
            </a:r>
            <a:endParaRPr lang="en-US" sz="2000" dirty="0">
              <a:solidFill>
                <a:srgbClr val="002060"/>
              </a:solidFill>
            </a:endParaRPr>
          </a:p>
          <a:p>
            <a:pPr>
              <a:defRPr/>
            </a:pPr>
            <a:r>
              <a:rPr lang="ru-RU" sz="2000" dirty="0" smtClean="0">
                <a:solidFill>
                  <a:srgbClr val="002060"/>
                </a:solidFill>
              </a:rPr>
              <a:t>54 клуба – </a:t>
            </a:r>
            <a:r>
              <a:rPr lang="ru-RU" sz="2000" b="1" i="1" u="sng" dirty="0" smtClean="0">
                <a:solidFill>
                  <a:srgbClr val="002060"/>
                </a:solidFill>
                <a:effectLst>
                  <a:outerShdw blurRad="38100" dist="38100" dir="2700000" algn="tl">
                    <a:srgbClr val="000000">
                      <a:alpha val="43137"/>
                    </a:srgbClr>
                  </a:outerShdw>
                </a:effectLst>
              </a:rPr>
              <a:t>?</a:t>
            </a:r>
            <a:r>
              <a:rPr lang="ru-RU" sz="2000" dirty="0" smtClean="0">
                <a:solidFill>
                  <a:srgbClr val="002060"/>
                </a:solidFill>
              </a:rPr>
              <a:t>  члена – 29 града</a:t>
            </a:r>
          </a:p>
          <a:p>
            <a:pPr marL="0" indent="0">
              <a:buFont typeface="Arial" pitchFamily="34" charset="0"/>
              <a:buNone/>
              <a:defRPr/>
            </a:pPr>
            <a:endParaRPr lang="ru-RU" sz="2000" dirty="0" smtClean="0">
              <a:solidFill>
                <a:srgbClr val="002060"/>
              </a:solidFill>
            </a:endParaRPr>
          </a:p>
          <a:p>
            <a:pPr marL="0" indent="0">
              <a:buFont typeface="Arial" pitchFamily="34" charset="0"/>
              <a:buNone/>
              <a:defRPr/>
            </a:pPr>
            <a:r>
              <a:rPr lang="ru-RU" sz="2000" dirty="0" smtClean="0">
                <a:solidFill>
                  <a:srgbClr val="002060"/>
                </a:solidFill>
              </a:rPr>
              <a:t>			             НАШЕТО БЪДЕЩЕ, </a:t>
            </a:r>
          </a:p>
          <a:p>
            <a:pPr marL="0" indent="0">
              <a:buFont typeface="Arial" pitchFamily="34" charset="0"/>
              <a:buNone/>
              <a:defRPr/>
            </a:pPr>
            <a:r>
              <a:rPr lang="ru-RU" sz="2000" dirty="0" smtClean="0">
                <a:solidFill>
                  <a:srgbClr val="002060"/>
                </a:solidFill>
              </a:rPr>
              <a:t>           което учим да предприема действия, да изгражда международно разбирателство и приятелства по целия свят</a:t>
            </a:r>
          </a:p>
          <a:p>
            <a:pPr>
              <a:defRPr/>
            </a:pPr>
            <a:r>
              <a:rPr lang="ru-RU" sz="2000" dirty="0" smtClean="0">
                <a:solidFill>
                  <a:srgbClr val="002060"/>
                </a:solidFill>
              </a:rPr>
              <a:t>Интеракт клубовете обединяват хора на възраст 12-18 години</a:t>
            </a:r>
            <a:r>
              <a:rPr lang="en-US" sz="2000" dirty="0" smtClean="0">
                <a:solidFill>
                  <a:srgbClr val="002060"/>
                </a:solidFill>
              </a:rPr>
              <a:t> </a:t>
            </a:r>
            <a:r>
              <a:rPr lang="bg-BG" sz="2000" dirty="0" smtClean="0">
                <a:solidFill>
                  <a:srgbClr val="002060"/>
                </a:solidFill>
              </a:rPr>
              <a:t>в училищни или общностно базирани клубове</a:t>
            </a:r>
            <a:endParaRPr lang="en-US" sz="2000" dirty="0" smtClean="0">
              <a:solidFill>
                <a:srgbClr val="002060"/>
              </a:solidFill>
            </a:endParaRPr>
          </a:p>
          <a:p>
            <a:pPr>
              <a:defRPr/>
            </a:pPr>
            <a:r>
              <a:rPr lang="ru-RU" sz="2000" dirty="0" smtClean="0">
                <a:solidFill>
                  <a:srgbClr val="002060"/>
                </a:solidFill>
                <a:effectLst>
                  <a:outerShdw blurRad="38100" dist="38100" dir="2700000" algn="tl">
                    <a:srgbClr val="000000">
                      <a:alpha val="43137"/>
                    </a:srgbClr>
                  </a:outerShdw>
                </a:effectLst>
              </a:rPr>
              <a:t>Развиват </a:t>
            </a:r>
            <a:r>
              <a:rPr lang="ru-RU" sz="2000" dirty="0">
                <a:solidFill>
                  <a:srgbClr val="002060"/>
                </a:solidFill>
                <a:effectLst>
                  <a:outerShdw blurRad="38100" dist="38100" dir="2700000" algn="tl">
                    <a:srgbClr val="000000">
                      <a:alpha val="43137"/>
                    </a:srgbClr>
                  </a:outerShdw>
                </a:effectLst>
              </a:rPr>
              <a:t>лидерски </a:t>
            </a:r>
            <a:r>
              <a:rPr lang="ru-RU" sz="2000" dirty="0" smtClean="0">
                <a:solidFill>
                  <a:srgbClr val="002060"/>
                </a:solidFill>
                <a:effectLst>
                  <a:outerShdw blurRad="38100" dist="38100" dir="2700000" algn="tl">
                    <a:srgbClr val="000000">
                      <a:alpha val="43137"/>
                    </a:srgbClr>
                  </a:outerShdw>
                </a:effectLst>
              </a:rPr>
              <a:t>умения чрез службата в полза на общността</a:t>
            </a:r>
          </a:p>
          <a:p>
            <a:pPr>
              <a:defRPr/>
            </a:pPr>
            <a:r>
              <a:rPr lang="ru-RU" sz="2000" dirty="0" smtClean="0">
                <a:solidFill>
                  <a:srgbClr val="002060"/>
                </a:solidFill>
              </a:rPr>
              <a:t>Спонсор </a:t>
            </a:r>
            <a:r>
              <a:rPr lang="ru-RU" sz="2000" dirty="0">
                <a:solidFill>
                  <a:srgbClr val="002060"/>
                </a:solidFill>
              </a:rPr>
              <a:t>Ротари </a:t>
            </a:r>
            <a:r>
              <a:rPr lang="bg-BG" sz="2000" dirty="0" smtClean="0">
                <a:solidFill>
                  <a:srgbClr val="002060"/>
                </a:solidFill>
              </a:rPr>
              <a:t>клубът </a:t>
            </a:r>
            <a:r>
              <a:rPr lang="ru-RU" sz="2000" dirty="0" smtClean="0">
                <a:solidFill>
                  <a:srgbClr val="002060"/>
                </a:solidFill>
              </a:rPr>
              <a:t>работи заедно с </a:t>
            </a:r>
            <a:r>
              <a:rPr lang="ru-RU" sz="2000" dirty="0">
                <a:solidFill>
                  <a:srgbClr val="002060"/>
                </a:solidFill>
              </a:rPr>
              <a:t>Интеракт </a:t>
            </a:r>
            <a:r>
              <a:rPr lang="ru-RU" sz="2000" dirty="0" smtClean="0">
                <a:solidFill>
                  <a:srgbClr val="002060"/>
                </a:solidFill>
              </a:rPr>
              <a:t>за осъществяването на </a:t>
            </a:r>
            <a:r>
              <a:rPr lang="bg-BG" sz="2000" dirty="0">
                <a:solidFill>
                  <a:srgbClr val="002060"/>
                </a:solidFill>
              </a:rPr>
              <a:t> </a:t>
            </a:r>
            <a:r>
              <a:rPr lang="bg-BG" sz="2000" dirty="0" smtClean="0">
                <a:solidFill>
                  <a:srgbClr val="002060"/>
                </a:solidFill>
              </a:rPr>
              <a:t>проектите</a:t>
            </a:r>
          </a:p>
          <a:p>
            <a:pPr>
              <a:defRPr/>
            </a:pPr>
            <a:r>
              <a:rPr lang="bg-BG" sz="2000" dirty="0" smtClean="0">
                <a:solidFill>
                  <a:srgbClr val="002060"/>
                </a:solidFill>
              </a:rPr>
              <a:t>Спонсор Ротари клубът е ангажиран да спазва правилата при работа с младите</a:t>
            </a: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bg-BG" sz="1400" dirty="0">
              <a:solidFill>
                <a:srgbClr val="002060"/>
              </a:solidFill>
            </a:endParaRPr>
          </a:p>
        </p:txBody>
      </p:sp>
      <p:sp>
        <p:nvSpPr>
          <p:cNvPr id="45060"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1775" y="1844675"/>
            <a:ext cx="33750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73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3">
                                            <p:txEl>
                                              <p:pRg st="5" end="5"/>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8" dur="500"/>
                                        <p:tgtEl>
                                          <p:spTgt spid="3">
                                            <p:txEl>
                                              <p:pRg st="6" end="6"/>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6"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1+#ppt_w/2"/>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867400" y="2133600"/>
            <a:ext cx="2968625" cy="1295400"/>
          </a:xfrm>
          <a:prstGeom prst="rect">
            <a:avLst/>
          </a:prstGeom>
        </p:spPr>
        <p:style>
          <a:lnRef idx="1">
            <a:schemeClr val="accent2"/>
          </a:lnRef>
          <a:fillRef idx="3">
            <a:schemeClr val="accent2"/>
          </a:fillRef>
          <a:effectRef idx="2">
            <a:schemeClr val="accent2"/>
          </a:effectRef>
          <a:fontRef idx="minor">
            <a:schemeClr val="lt1"/>
          </a:fontRef>
        </p:style>
      </p:pic>
      <p:sp>
        <p:nvSpPr>
          <p:cNvPr id="47107"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en-US" b="1" smtClean="0">
                <a:latin typeface="Arial Narrow" pitchFamily="34" charset="0"/>
              </a:rPr>
              <a:t>Кои са те – Новите поколения?</a:t>
            </a:r>
          </a:p>
        </p:txBody>
      </p:sp>
      <p:sp>
        <p:nvSpPr>
          <p:cNvPr id="3" name="Content Placeholder 2">
            <a:extLst/>
          </p:cNvPr>
          <p:cNvSpPr>
            <a:spLocks noGrp="1"/>
          </p:cNvSpPr>
          <p:nvPr>
            <p:ph idx="1"/>
          </p:nvPr>
        </p:nvSpPr>
        <p:spPr>
          <a:xfrm>
            <a:off x="457200" y="1052513"/>
            <a:ext cx="8229600" cy="5184775"/>
          </a:xfrm>
        </p:spPr>
        <p:txBody>
          <a:bodyPr/>
          <a:lstStyle/>
          <a:p>
            <a:pPr marL="0" indent="0">
              <a:buFont typeface="Arial" pitchFamily="34" charset="0"/>
              <a:buNone/>
              <a:defRPr/>
            </a:pPr>
            <a:endParaRPr lang="ru-RU" sz="2000" dirty="0">
              <a:solidFill>
                <a:srgbClr val="002060"/>
              </a:solidFill>
            </a:endParaRPr>
          </a:p>
          <a:p>
            <a:pPr marL="0" indent="0" algn="ctr">
              <a:buFont typeface="Arial" pitchFamily="34" charset="0"/>
              <a:buNone/>
              <a:defRPr/>
            </a:pPr>
            <a:r>
              <a:rPr lang="ru-RU" sz="2000" dirty="0" smtClean="0">
                <a:solidFill>
                  <a:srgbClr val="002060"/>
                </a:solidFill>
              </a:rPr>
              <a:t> Ротариански </a:t>
            </a:r>
            <a:r>
              <a:rPr lang="ru-RU" sz="2000" dirty="0">
                <a:solidFill>
                  <a:srgbClr val="002060"/>
                </a:solidFill>
              </a:rPr>
              <a:t>награди за </a:t>
            </a:r>
            <a:r>
              <a:rPr lang="ru-RU" sz="2000" dirty="0" smtClean="0">
                <a:solidFill>
                  <a:srgbClr val="002060"/>
                </a:solidFill>
              </a:rPr>
              <a:t>млади лидери </a:t>
            </a:r>
            <a:r>
              <a:rPr lang="ru-RU" sz="2000" dirty="0">
                <a:solidFill>
                  <a:srgbClr val="002060"/>
                </a:solidFill>
              </a:rPr>
              <a:t>(RYLA) </a:t>
            </a:r>
            <a:endParaRPr lang="ru-RU" sz="2000" dirty="0" smtClean="0">
              <a:solidFill>
                <a:srgbClr val="002060"/>
              </a:solidFill>
            </a:endParaRPr>
          </a:p>
          <a:p>
            <a:pPr marL="0" indent="0">
              <a:buFont typeface="Arial" pitchFamily="34" charset="0"/>
              <a:buNone/>
              <a:defRPr/>
            </a:pPr>
            <a:endParaRPr lang="ru-RU" sz="2000" dirty="0">
              <a:solidFill>
                <a:srgbClr val="002060"/>
              </a:solidFill>
            </a:endParaRPr>
          </a:p>
          <a:p>
            <a:pPr>
              <a:defRPr/>
            </a:pPr>
            <a:r>
              <a:rPr lang="en-US" sz="2000" dirty="0" smtClean="0">
                <a:solidFill>
                  <a:srgbClr val="002060"/>
                </a:solidFill>
              </a:rPr>
              <a:t>RYLA </a:t>
            </a:r>
            <a:r>
              <a:rPr lang="bg-BG" sz="2000" dirty="0" smtClean="0">
                <a:solidFill>
                  <a:srgbClr val="002060"/>
                </a:solidFill>
              </a:rPr>
              <a:t>се организира от Ротари клубове </a:t>
            </a:r>
          </a:p>
          <a:p>
            <a:pPr marL="0" indent="0">
              <a:buFont typeface="Arial" pitchFamily="34" charset="0"/>
              <a:buNone/>
              <a:defRPr/>
            </a:pPr>
            <a:r>
              <a:rPr lang="bg-BG" sz="2000" dirty="0" smtClean="0">
                <a:solidFill>
                  <a:srgbClr val="002060"/>
                </a:solidFill>
              </a:rPr>
              <a:t>и </a:t>
            </a:r>
            <a:r>
              <a:rPr lang="bg-BG" sz="2000" dirty="0" err="1" smtClean="0">
                <a:solidFill>
                  <a:srgbClr val="002060"/>
                </a:solidFill>
              </a:rPr>
              <a:t>Дистрикти</a:t>
            </a:r>
            <a:endParaRPr lang="bg-BG" sz="2000" dirty="0" smtClean="0">
              <a:solidFill>
                <a:srgbClr val="002060"/>
              </a:solidFill>
            </a:endParaRPr>
          </a:p>
          <a:p>
            <a:pPr>
              <a:defRPr/>
            </a:pPr>
            <a:r>
              <a:rPr lang="ru-RU" sz="2000" dirty="0" smtClean="0">
                <a:solidFill>
                  <a:srgbClr val="002060"/>
                </a:solidFill>
              </a:rPr>
              <a:t>Обединява </a:t>
            </a:r>
            <a:r>
              <a:rPr lang="ru-RU" sz="2000" dirty="0">
                <a:solidFill>
                  <a:srgbClr val="002060"/>
                </a:solidFill>
              </a:rPr>
              <a:t>хора на възраст </a:t>
            </a:r>
            <a:r>
              <a:rPr lang="ru-RU" sz="2000" dirty="0" smtClean="0">
                <a:solidFill>
                  <a:srgbClr val="002060"/>
                </a:solidFill>
              </a:rPr>
              <a:t>14-30 години</a:t>
            </a:r>
          </a:p>
          <a:p>
            <a:pPr marL="0" indent="0">
              <a:buFont typeface="Arial" pitchFamily="34" charset="0"/>
              <a:buNone/>
              <a:defRPr/>
            </a:pPr>
            <a:r>
              <a:rPr lang="ru-RU" sz="2000" dirty="0" smtClean="0">
                <a:solidFill>
                  <a:srgbClr val="002060"/>
                </a:solidFill>
              </a:rPr>
              <a:t>/според избрания формат/</a:t>
            </a:r>
          </a:p>
          <a:p>
            <a:pPr>
              <a:defRPr/>
            </a:pPr>
            <a:r>
              <a:rPr lang="ru-RU" sz="2000" dirty="0" smtClean="0">
                <a:solidFill>
                  <a:srgbClr val="002060"/>
                </a:solidFill>
              </a:rPr>
              <a:t>Програмата се осъществява между 3-10 дни като включва презентации, активности и предизвекателства към участниците според избраната тема за събитието</a:t>
            </a:r>
          </a:p>
          <a:p>
            <a:pPr>
              <a:defRPr/>
            </a:pPr>
            <a:r>
              <a:rPr lang="ru-RU" sz="2000" dirty="0" smtClean="0">
                <a:solidFill>
                  <a:srgbClr val="002060"/>
                </a:solidFill>
                <a:effectLst>
                  <a:outerShdw blurRad="38100" dist="38100" dir="2700000" algn="tl">
                    <a:srgbClr val="000000">
                      <a:alpha val="43137"/>
                    </a:srgbClr>
                  </a:outerShdw>
                </a:effectLst>
              </a:rPr>
              <a:t>Развива </a:t>
            </a:r>
            <a:r>
              <a:rPr lang="ru-RU" sz="2000" dirty="0">
                <a:solidFill>
                  <a:srgbClr val="002060"/>
                </a:solidFill>
                <a:effectLst>
                  <a:outerShdw blurRad="38100" dist="38100" dir="2700000" algn="tl">
                    <a:srgbClr val="000000">
                      <a:alpha val="43137"/>
                    </a:srgbClr>
                  </a:outerShdw>
                </a:effectLst>
              </a:rPr>
              <a:t>лидерски </a:t>
            </a:r>
            <a:r>
              <a:rPr lang="ru-RU" sz="2000" dirty="0" smtClean="0">
                <a:solidFill>
                  <a:srgbClr val="002060"/>
                </a:solidFill>
                <a:effectLst>
                  <a:outerShdw blurRad="38100" dist="38100" dir="2700000" algn="tl">
                    <a:srgbClr val="000000">
                      <a:alpha val="43137"/>
                    </a:srgbClr>
                  </a:outerShdw>
                </a:effectLst>
              </a:rPr>
              <a:t>умения</a:t>
            </a:r>
          </a:p>
          <a:p>
            <a:pPr>
              <a:defRPr/>
            </a:pPr>
            <a:r>
              <a:rPr lang="ru-RU" sz="2000" dirty="0" smtClean="0">
                <a:solidFill>
                  <a:srgbClr val="002060"/>
                </a:solidFill>
              </a:rPr>
              <a:t>Споделя Ротари </a:t>
            </a:r>
          </a:p>
          <a:p>
            <a:pPr>
              <a:defRPr/>
            </a:pPr>
            <a:r>
              <a:rPr lang="bg-BG" sz="2000" dirty="0" smtClean="0">
                <a:solidFill>
                  <a:srgbClr val="002060"/>
                </a:solidFill>
              </a:rPr>
              <a:t>Спонсор Ротари клубът е ангажиран да спазва правилата при работа с младите</a:t>
            </a: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bg-BG" sz="1400" dirty="0">
              <a:solidFill>
                <a:srgbClr val="002060"/>
              </a:solidFill>
            </a:endParaRPr>
          </a:p>
        </p:txBody>
      </p:sp>
      <p:sp>
        <p:nvSpPr>
          <p:cNvPr id="47109"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spTree>
    <p:extLst>
      <p:ext uri="{BB962C8B-B14F-4D97-AF65-F5344CB8AC3E}">
        <p14:creationId xmlns:p14="http://schemas.microsoft.com/office/powerpoint/2010/main" val="1198825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3">
                                            <p:txEl>
                                              <p:pRg st="5" end="5"/>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3">
                                            <p:txEl>
                                              <p:pRg st="6" end="6"/>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16"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p:cTn id="4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8" dur="500"/>
                                        <p:tgtEl>
                                          <p:spTgt spid="3">
                                            <p:txEl>
                                              <p:pRg st="7" end="7"/>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en-US" b="1" smtClean="0">
                <a:latin typeface="Arial Narrow" pitchFamily="34" charset="0"/>
              </a:rPr>
              <a:t>Кои са те – Новите поколения?</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1773238"/>
            <a:ext cx="1919287"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p:cNvPr>
          <p:cNvSpPr>
            <a:spLocks noGrp="1"/>
          </p:cNvSpPr>
          <p:nvPr>
            <p:ph idx="1"/>
          </p:nvPr>
        </p:nvSpPr>
        <p:spPr>
          <a:xfrm>
            <a:off x="407988" y="1022350"/>
            <a:ext cx="8229600" cy="5184775"/>
          </a:xfrm>
        </p:spPr>
        <p:txBody>
          <a:bodyPr/>
          <a:lstStyle/>
          <a:p>
            <a:pPr marL="0" indent="0">
              <a:buFont typeface="Arial" pitchFamily="34" charset="0"/>
              <a:buNone/>
              <a:defRPr/>
            </a:pPr>
            <a:endParaRPr lang="ru-RU" sz="2000" dirty="0">
              <a:solidFill>
                <a:srgbClr val="002060"/>
              </a:solidFill>
            </a:endParaRPr>
          </a:p>
          <a:p>
            <a:pPr marL="0" indent="0" algn="ctr">
              <a:buFont typeface="Arial" pitchFamily="34" charset="0"/>
              <a:buNone/>
              <a:defRPr/>
            </a:pPr>
            <a:r>
              <a:rPr lang="ru-RU" sz="2000" dirty="0" smtClean="0">
                <a:solidFill>
                  <a:srgbClr val="002060"/>
                </a:solidFill>
              </a:rPr>
              <a:t> Ротари международен младежки обмен /ММО/ </a:t>
            </a:r>
          </a:p>
          <a:p>
            <a:pPr marL="0" indent="0">
              <a:buFont typeface="Arial" pitchFamily="34" charset="0"/>
              <a:buNone/>
              <a:defRPr/>
            </a:pPr>
            <a:endParaRPr lang="ru-RU" sz="2000" dirty="0">
              <a:solidFill>
                <a:srgbClr val="002060"/>
              </a:solidFill>
            </a:endParaRPr>
          </a:p>
          <a:p>
            <a:pPr>
              <a:defRPr/>
            </a:pPr>
            <a:r>
              <a:rPr lang="bg-BG" sz="2000" dirty="0" smtClean="0">
                <a:solidFill>
                  <a:srgbClr val="002060"/>
                </a:solidFill>
              </a:rPr>
              <a:t>ММО</a:t>
            </a:r>
            <a:r>
              <a:rPr lang="en-US" sz="2000" dirty="0" smtClean="0">
                <a:solidFill>
                  <a:srgbClr val="002060"/>
                </a:solidFill>
              </a:rPr>
              <a:t> </a:t>
            </a:r>
            <a:r>
              <a:rPr lang="bg-BG" sz="2000" dirty="0" smtClean="0">
                <a:solidFill>
                  <a:srgbClr val="002060"/>
                </a:solidFill>
              </a:rPr>
              <a:t>се организира от Ротари клубове </a:t>
            </a:r>
          </a:p>
          <a:p>
            <a:pPr marL="0" indent="0">
              <a:buFont typeface="Arial" pitchFamily="34" charset="0"/>
              <a:buNone/>
              <a:defRPr/>
            </a:pPr>
            <a:r>
              <a:rPr lang="bg-BG" sz="2000" dirty="0" smtClean="0">
                <a:solidFill>
                  <a:srgbClr val="002060"/>
                </a:solidFill>
              </a:rPr>
              <a:t>и </a:t>
            </a:r>
            <a:r>
              <a:rPr lang="bg-BG" sz="2000" dirty="0" err="1" smtClean="0">
                <a:solidFill>
                  <a:srgbClr val="002060"/>
                </a:solidFill>
              </a:rPr>
              <a:t>Дистрикти</a:t>
            </a:r>
            <a:endParaRPr lang="bg-BG" sz="2000" dirty="0" smtClean="0">
              <a:solidFill>
                <a:srgbClr val="002060"/>
              </a:solidFill>
            </a:endParaRPr>
          </a:p>
          <a:p>
            <a:pPr>
              <a:defRPr/>
            </a:pPr>
            <a:r>
              <a:rPr lang="bg-BG" sz="2000" dirty="0" smtClean="0">
                <a:solidFill>
                  <a:srgbClr val="002060"/>
                </a:solidFill>
              </a:rPr>
              <a:t>Дългосрочен </a:t>
            </a:r>
            <a:r>
              <a:rPr lang="bg-BG" sz="2000" dirty="0">
                <a:solidFill>
                  <a:srgbClr val="002060"/>
                </a:solidFill>
              </a:rPr>
              <a:t>и краткосрочен</a:t>
            </a:r>
            <a:endParaRPr lang="ru-RU" sz="2000" dirty="0" smtClean="0">
              <a:solidFill>
                <a:srgbClr val="002060"/>
              </a:solidFill>
            </a:endParaRPr>
          </a:p>
          <a:p>
            <a:pPr>
              <a:defRPr/>
            </a:pPr>
            <a:r>
              <a:rPr lang="ru-RU" sz="2000" dirty="0" smtClean="0">
                <a:solidFill>
                  <a:srgbClr val="002060"/>
                </a:solidFill>
              </a:rPr>
              <a:t>Обединява </a:t>
            </a:r>
            <a:r>
              <a:rPr lang="ru-RU" sz="2000" dirty="0">
                <a:solidFill>
                  <a:srgbClr val="002060"/>
                </a:solidFill>
              </a:rPr>
              <a:t>хора на възраст </a:t>
            </a:r>
            <a:r>
              <a:rPr lang="ru-RU" sz="2000" dirty="0" smtClean="0">
                <a:solidFill>
                  <a:srgbClr val="002060"/>
                </a:solidFill>
              </a:rPr>
              <a:t>15-19 години</a:t>
            </a:r>
          </a:p>
          <a:p>
            <a:pPr marL="0" indent="0">
              <a:buFont typeface="Arial" pitchFamily="34" charset="0"/>
              <a:buNone/>
              <a:defRPr/>
            </a:pPr>
            <a:endParaRPr lang="ru-RU" sz="2000" dirty="0" smtClean="0">
              <a:solidFill>
                <a:srgbClr val="002060"/>
              </a:solidFill>
            </a:endParaRPr>
          </a:p>
          <a:p>
            <a:pPr>
              <a:defRPr/>
            </a:pPr>
            <a:r>
              <a:rPr lang="ru-RU" sz="2000" dirty="0">
                <a:solidFill>
                  <a:srgbClr val="002060"/>
                </a:solidFill>
              </a:rPr>
              <a:t>Краткосрочните обмени траят от няколко дни до три </a:t>
            </a:r>
            <a:r>
              <a:rPr lang="ru-RU" sz="2000" dirty="0" smtClean="0">
                <a:solidFill>
                  <a:srgbClr val="002060"/>
                </a:solidFill>
              </a:rPr>
              <a:t>месеца</a:t>
            </a:r>
          </a:p>
          <a:p>
            <a:pPr>
              <a:defRPr/>
            </a:pPr>
            <a:r>
              <a:rPr lang="ru-RU" sz="2000" dirty="0" smtClean="0">
                <a:solidFill>
                  <a:srgbClr val="002060"/>
                </a:solidFill>
              </a:rPr>
              <a:t>Структурирани са като </a:t>
            </a:r>
            <a:r>
              <a:rPr lang="ru-RU" sz="2000" dirty="0">
                <a:solidFill>
                  <a:srgbClr val="002060"/>
                </a:solidFill>
              </a:rPr>
              <a:t>лагери, </a:t>
            </a:r>
            <a:r>
              <a:rPr lang="ru-RU" sz="2000" dirty="0" smtClean="0">
                <a:solidFill>
                  <a:srgbClr val="002060"/>
                </a:solidFill>
              </a:rPr>
              <a:t>опознавателни обиколки, които </a:t>
            </a:r>
            <a:r>
              <a:rPr lang="ru-RU" sz="2000" dirty="0">
                <a:solidFill>
                  <a:srgbClr val="002060"/>
                </a:solidFill>
              </a:rPr>
              <a:t>се </a:t>
            </a:r>
            <a:r>
              <a:rPr lang="ru-RU" sz="2000" dirty="0" smtClean="0">
                <a:solidFill>
                  <a:srgbClr val="002060"/>
                </a:solidFill>
              </a:rPr>
              <a:t>провеждат по време на ваканциите</a:t>
            </a:r>
            <a:endParaRPr lang="ru-RU" sz="2000" dirty="0">
              <a:solidFill>
                <a:srgbClr val="002060"/>
              </a:solidFill>
            </a:endParaRPr>
          </a:p>
          <a:p>
            <a:pPr>
              <a:defRPr/>
            </a:pPr>
            <a:r>
              <a:rPr lang="ru-RU" sz="2000" dirty="0" smtClean="0">
                <a:solidFill>
                  <a:srgbClr val="002060"/>
                </a:solidFill>
                <a:effectLst>
                  <a:outerShdw blurRad="38100" dist="38100" dir="2700000" algn="tl">
                    <a:srgbClr val="000000">
                      <a:alpha val="43137"/>
                    </a:srgbClr>
                  </a:outerShdw>
                </a:effectLst>
              </a:rPr>
              <a:t>Развиват </a:t>
            </a:r>
            <a:r>
              <a:rPr lang="ru-RU" sz="2000" dirty="0">
                <a:solidFill>
                  <a:srgbClr val="002060"/>
                </a:solidFill>
                <a:effectLst>
                  <a:outerShdw blurRad="38100" dist="38100" dir="2700000" algn="tl">
                    <a:srgbClr val="000000">
                      <a:alpha val="43137"/>
                    </a:srgbClr>
                  </a:outerShdw>
                </a:effectLst>
              </a:rPr>
              <a:t>лидерски </a:t>
            </a:r>
            <a:r>
              <a:rPr lang="ru-RU" sz="2000" dirty="0" smtClean="0">
                <a:solidFill>
                  <a:srgbClr val="002060"/>
                </a:solidFill>
                <a:effectLst>
                  <a:outerShdw blurRad="38100" dist="38100" dir="2700000" algn="tl">
                    <a:srgbClr val="000000">
                      <a:alpha val="43137"/>
                    </a:srgbClr>
                  </a:outerShdw>
                </a:effectLst>
              </a:rPr>
              <a:t>умения</a:t>
            </a:r>
          </a:p>
          <a:p>
            <a:pPr>
              <a:defRPr/>
            </a:pPr>
            <a:r>
              <a:rPr lang="ru-RU" sz="2000" dirty="0" smtClean="0">
                <a:solidFill>
                  <a:srgbClr val="002060"/>
                </a:solidFill>
              </a:rPr>
              <a:t>Споделят Ротари</a:t>
            </a:r>
          </a:p>
          <a:p>
            <a:pPr>
              <a:defRPr/>
            </a:pPr>
            <a:r>
              <a:rPr lang="bg-BG" sz="2000" dirty="0" smtClean="0">
                <a:solidFill>
                  <a:srgbClr val="002060"/>
                </a:solidFill>
              </a:rPr>
              <a:t>Създават приятелства</a:t>
            </a: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bg-BG" sz="1400" dirty="0">
              <a:solidFill>
                <a:srgbClr val="002060"/>
              </a:solidFill>
            </a:endParaRPr>
          </a:p>
        </p:txBody>
      </p:sp>
      <p:sp>
        <p:nvSpPr>
          <p:cNvPr id="49157"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spTree>
    <p:extLst>
      <p:ext uri="{BB962C8B-B14F-4D97-AF65-F5344CB8AC3E}">
        <p14:creationId xmlns:p14="http://schemas.microsoft.com/office/powerpoint/2010/main" val="2071211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3">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16"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3">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nodeType="clickEffect">
                                  <p:stCondLst>
                                    <p:cond delay="0"/>
                                  </p:stCondLst>
                                  <p:childTnLst>
                                    <p:set>
                                      <p:cBhvr>
                                        <p:cTn id="59"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nodeType="clickEffect">
                                  <p:stCondLst>
                                    <p:cond delay="0"/>
                                  </p:stCondLst>
                                  <p:childTnLst>
                                    <p:set>
                                      <p:cBhvr>
                                        <p:cTn id="63"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en-US" b="1" smtClean="0">
                <a:latin typeface="Arial Narrow" pitchFamily="34" charset="0"/>
              </a:rPr>
              <a:t>А ако всичко е добре разписано, защо сме И ние?</a:t>
            </a:r>
          </a:p>
        </p:txBody>
      </p:sp>
      <p:sp>
        <p:nvSpPr>
          <p:cNvPr id="3" name="Content Placeholder 2">
            <a:extLst/>
          </p:cNvPr>
          <p:cNvSpPr>
            <a:spLocks noGrp="1"/>
          </p:cNvSpPr>
          <p:nvPr>
            <p:ph idx="1"/>
          </p:nvPr>
        </p:nvSpPr>
        <p:spPr>
          <a:xfrm>
            <a:off x="407988" y="1022350"/>
            <a:ext cx="8229600" cy="5184775"/>
          </a:xfrm>
        </p:spPr>
        <p:txBody>
          <a:bodyPr/>
          <a:lstStyle/>
          <a:p>
            <a:pPr marL="0" indent="0" algn="ctr">
              <a:buFont typeface="Arial" pitchFamily="34" charset="0"/>
              <a:buNone/>
              <a:defRPr/>
            </a:pPr>
            <a:endParaRPr lang="ru-RU" sz="2000" dirty="0">
              <a:solidFill>
                <a:srgbClr val="002060"/>
              </a:solidFill>
            </a:endParaRPr>
          </a:p>
          <a:p>
            <a:pPr marL="0" indent="0">
              <a:buFont typeface="Arial" pitchFamily="34" charset="0"/>
              <a:buNone/>
              <a:defRPr/>
            </a:pPr>
            <a:endParaRPr lang="bg-BG" sz="2000" dirty="0" smtClean="0">
              <a:solidFill>
                <a:srgbClr val="002060"/>
              </a:solidFill>
            </a:endParaRPr>
          </a:p>
          <a:p>
            <a:pPr>
              <a:defRPr/>
            </a:pPr>
            <a:r>
              <a:rPr lang="bg-BG" sz="2000" dirty="0" smtClean="0">
                <a:solidFill>
                  <a:srgbClr val="002060"/>
                </a:solidFill>
              </a:rPr>
              <a:t>Напомняме да го препрочитате от време на време </a:t>
            </a:r>
          </a:p>
          <a:p>
            <a:pPr marL="0" indent="0">
              <a:buFont typeface="Arial" pitchFamily="34" charset="0"/>
              <a:buNone/>
              <a:defRPr/>
            </a:pPr>
            <a:r>
              <a:rPr lang="bg-BG" sz="2000" dirty="0" smtClean="0">
                <a:solidFill>
                  <a:srgbClr val="002060"/>
                </a:solidFill>
              </a:rPr>
              <a:t>всичко това добре разписано</a:t>
            </a:r>
          </a:p>
          <a:p>
            <a:pPr>
              <a:defRPr/>
            </a:pPr>
            <a:r>
              <a:rPr lang="bg-BG" sz="2000" dirty="0" smtClean="0">
                <a:solidFill>
                  <a:srgbClr val="002060"/>
                </a:solidFill>
              </a:rPr>
              <a:t>Напомняме за спазване на срокове и правила</a:t>
            </a:r>
            <a:endParaRPr lang="en-US" sz="2000" dirty="0" smtClean="0">
              <a:solidFill>
                <a:srgbClr val="002060"/>
              </a:solidFill>
            </a:endParaRPr>
          </a:p>
          <a:p>
            <a:pPr marL="0" indent="0">
              <a:buFont typeface="Arial" pitchFamily="34" charset="0"/>
              <a:buNone/>
              <a:defRPr/>
            </a:pPr>
            <a:endParaRPr lang="bg-BG" sz="2000" dirty="0" smtClean="0">
              <a:solidFill>
                <a:srgbClr val="002060"/>
              </a:solidFill>
            </a:endParaRPr>
          </a:p>
          <a:p>
            <a:pPr>
              <a:defRPr/>
            </a:pPr>
            <a:r>
              <a:rPr lang="bg-BG" sz="2000" dirty="0" smtClean="0">
                <a:solidFill>
                  <a:srgbClr val="002060"/>
                </a:solidFill>
              </a:rPr>
              <a:t>Информираме вече спонсориращите клубове за промени</a:t>
            </a:r>
          </a:p>
          <a:p>
            <a:pPr marL="0" indent="0">
              <a:buFont typeface="Arial" pitchFamily="34" charset="0"/>
              <a:buNone/>
              <a:defRPr/>
            </a:pPr>
            <a:r>
              <a:rPr lang="bg-BG" sz="2000" dirty="0" smtClean="0">
                <a:solidFill>
                  <a:srgbClr val="002060"/>
                </a:solidFill>
              </a:rPr>
              <a:t> в програмите</a:t>
            </a:r>
            <a:endParaRPr lang="ru-RU" sz="2000" dirty="0" smtClean="0">
              <a:solidFill>
                <a:srgbClr val="002060"/>
              </a:solidFill>
            </a:endParaRPr>
          </a:p>
          <a:p>
            <a:pPr>
              <a:defRPr/>
            </a:pPr>
            <a:r>
              <a:rPr lang="ru-RU" sz="2000" dirty="0" smtClean="0">
                <a:solidFill>
                  <a:srgbClr val="002060"/>
                </a:solidFill>
              </a:rPr>
              <a:t>Предоставяме на Ротари клубовете информация за Програмите по света и възможнстите за участие в тях</a:t>
            </a:r>
          </a:p>
          <a:p>
            <a:pPr>
              <a:defRPr/>
            </a:pPr>
            <a:r>
              <a:rPr lang="ru-RU" sz="2000" dirty="0" smtClean="0">
                <a:solidFill>
                  <a:srgbClr val="002060"/>
                </a:solidFill>
              </a:rPr>
              <a:t>Подпомагаме създаването на нови програми Интеракт и Ротаракт</a:t>
            </a:r>
          </a:p>
          <a:p>
            <a:pPr>
              <a:defRPr/>
            </a:pPr>
            <a:r>
              <a:rPr lang="ru-RU" sz="2000" dirty="0" smtClean="0">
                <a:solidFill>
                  <a:srgbClr val="002060"/>
                </a:solidFill>
              </a:rPr>
              <a:t>Подпомагаме организирането на </a:t>
            </a:r>
            <a:r>
              <a:rPr lang="en-US" sz="2000" dirty="0" smtClean="0">
                <a:solidFill>
                  <a:srgbClr val="002060"/>
                </a:solidFill>
              </a:rPr>
              <a:t>RYLA </a:t>
            </a:r>
            <a:r>
              <a:rPr lang="bg-BG" sz="2000" dirty="0" smtClean="0">
                <a:solidFill>
                  <a:srgbClr val="002060"/>
                </a:solidFill>
              </a:rPr>
              <a:t>и ММО</a:t>
            </a:r>
          </a:p>
          <a:p>
            <a:pPr marL="0" indent="0">
              <a:buFont typeface="Arial" pitchFamily="34" charset="0"/>
              <a:buNone/>
              <a:defRPr/>
            </a:pPr>
            <a:r>
              <a:rPr lang="bg-BG" sz="2000" dirty="0">
                <a:solidFill>
                  <a:srgbClr val="002060"/>
                </a:solidFill>
              </a:rPr>
              <a:t> </a:t>
            </a:r>
            <a:endParaRPr lang="bg-BG" sz="2000" dirty="0" smtClean="0">
              <a:solidFill>
                <a:srgbClr val="002060"/>
              </a:solidFill>
            </a:endParaRPr>
          </a:p>
          <a:p>
            <a:pPr>
              <a:defRPr/>
            </a:pPr>
            <a:endParaRPr lang="ru-RU" sz="2000" dirty="0" smtClean="0">
              <a:solidFill>
                <a:srgbClr val="002060"/>
              </a:solidFill>
            </a:endParaRPr>
          </a:p>
          <a:p>
            <a:pPr marL="0" indent="0">
              <a:buFont typeface="Arial" pitchFamily="34" charset="0"/>
              <a:buNone/>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bg-BG" sz="1400" dirty="0">
              <a:solidFill>
                <a:srgbClr val="00206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388" y="1173163"/>
            <a:ext cx="134302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spTree>
    <p:extLst>
      <p:ext uri="{BB962C8B-B14F-4D97-AF65-F5344CB8AC3E}">
        <p14:creationId xmlns:p14="http://schemas.microsoft.com/office/powerpoint/2010/main" val="2468642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16"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3" dur="500"/>
                                        <p:tgtEl>
                                          <p:spTgt spid="3">
                                            <p:txEl>
                                              <p:pRg st="2" end="2"/>
                                            </p:txEl>
                                          </p:spTgt>
                                        </p:tgtEl>
                                      </p:cBhvr>
                                    </p:animEffect>
                                  </p:childTnLst>
                                </p:cTn>
                              </p:par>
                              <p:par>
                                <p:cTn id="14" presetID="53"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p:cTn id="1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8" dur="500"/>
                                        <p:tgtEl>
                                          <p:spTgt spid="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5"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anim calcmode="lin" valueType="num">
                                      <p:cBhvr>
                                        <p:cTn id="24" dur="2000" fill="hold"/>
                                        <p:tgtEl>
                                          <p:spTgt spid="4"/>
                                        </p:tgtEl>
                                        <p:attrNameLst>
                                          <p:attrName>ppt_w</p:attrName>
                                        </p:attrNameLst>
                                      </p:cBhvr>
                                      <p:tavLst>
                                        <p:tav tm="0" fmla="#ppt_w*sin(2.5*pi*$)">
                                          <p:val>
                                            <p:fltVal val="0"/>
                                          </p:val>
                                        </p:tav>
                                        <p:tav tm="100000">
                                          <p:val>
                                            <p:fltVal val="1"/>
                                          </p:val>
                                        </p:tav>
                                      </p:tavLst>
                                    </p:anim>
                                    <p:anim calcmode="lin" valueType="num">
                                      <p:cBhvr>
                                        <p:cTn id="25" dur="2000" fill="hold"/>
                                        <p:tgtEl>
                                          <p:spTgt spid="4"/>
                                        </p:tgtEl>
                                        <p:attrNameLst>
                                          <p:attrName>ppt_h</p:attrName>
                                        </p:attrNameLst>
                                      </p:cBhvr>
                                      <p:tavLst>
                                        <p:tav tm="0">
                                          <p:val>
                                            <p:strVal val="#ppt_h"/>
                                          </p:val>
                                        </p:tav>
                                        <p:tav tm="100000">
                                          <p:val>
                                            <p:strVal val="#ppt_h"/>
                                          </p:val>
                                        </p:tav>
                                      </p:tavLst>
                                    </p:anim>
                                  </p:childTnLst>
                                </p:cTn>
                              </p:par>
                              <p:par>
                                <p:cTn id="26" presetID="53" presetClass="entr" presetSubtype="16"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par>
                                <p:cTn id="38" presetID="53" presetClass="entr" presetSubtype="16"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p:cTn id="40"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2" dur="5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9" dur="500"/>
                                        <p:tgtEl>
                                          <p:spTgt spid="3">
                                            <p:txEl>
                                              <p:pRg st="8" end="8"/>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16"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 calcmode="lin" valueType="num">
                                      <p:cBhvr>
                                        <p:cTn id="54"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6" dur="500"/>
                                        <p:tgtEl>
                                          <p:spTgt spid="3">
                                            <p:txEl>
                                              <p:pRg st="9" end="9"/>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16"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p:cTn id="61"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6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2852738"/>
            <a:ext cx="3875087"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en-US" b="1" smtClean="0">
                <a:latin typeface="Arial Narrow" pitchFamily="34" charset="0"/>
              </a:rPr>
              <a:t>И да започнем с напомнянето…</a:t>
            </a:r>
          </a:p>
        </p:txBody>
      </p:sp>
      <p:sp>
        <p:nvSpPr>
          <p:cNvPr id="3" name="Content Placeholder 2">
            <a:extLst/>
          </p:cNvPr>
          <p:cNvSpPr>
            <a:spLocks noGrp="1"/>
          </p:cNvSpPr>
          <p:nvPr>
            <p:ph idx="1"/>
          </p:nvPr>
        </p:nvSpPr>
        <p:spPr>
          <a:xfrm>
            <a:off x="407988" y="1022350"/>
            <a:ext cx="8229600" cy="5184775"/>
          </a:xfrm>
        </p:spPr>
        <p:txBody>
          <a:bodyPr/>
          <a:lstStyle/>
          <a:p>
            <a:pPr marL="0" indent="0">
              <a:buFont typeface="Arial" pitchFamily="34" charset="0"/>
              <a:buNone/>
              <a:defRPr/>
            </a:pPr>
            <a:endParaRPr lang="bg-BG" sz="2000" dirty="0" smtClean="0">
              <a:solidFill>
                <a:srgbClr val="002060"/>
              </a:solidFill>
            </a:endParaRPr>
          </a:p>
          <a:p>
            <a:pPr marL="0" indent="0">
              <a:buFont typeface="Arial" pitchFamily="34" charset="0"/>
              <a:buNone/>
              <a:defRPr/>
            </a:pPr>
            <a:r>
              <a:rPr lang="bg-BG" sz="2000" dirty="0" smtClean="0">
                <a:solidFill>
                  <a:srgbClr val="002060"/>
                </a:solidFill>
              </a:rPr>
              <a:t>Клубовете спонсори на Програмата </a:t>
            </a:r>
            <a:r>
              <a:rPr lang="bg-BG" sz="2000" dirty="0" err="1" smtClean="0">
                <a:solidFill>
                  <a:srgbClr val="002060"/>
                </a:solidFill>
              </a:rPr>
              <a:t>Интеракт</a:t>
            </a:r>
            <a:r>
              <a:rPr lang="bg-BG" sz="2000" dirty="0" smtClean="0">
                <a:solidFill>
                  <a:srgbClr val="002060"/>
                </a:solidFill>
              </a:rPr>
              <a:t>:</a:t>
            </a:r>
          </a:p>
          <a:p>
            <a:pPr>
              <a:defRPr/>
            </a:pPr>
            <a:r>
              <a:rPr lang="bg-BG" sz="2000" dirty="0" smtClean="0">
                <a:solidFill>
                  <a:srgbClr val="002060"/>
                </a:solidFill>
              </a:rPr>
              <a:t>изберете съветник за </a:t>
            </a:r>
            <a:r>
              <a:rPr lang="bg-BG" sz="2000" dirty="0" err="1" smtClean="0">
                <a:solidFill>
                  <a:srgbClr val="002060"/>
                </a:solidFill>
              </a:rPr>
              <a:t>Интеракт</a:t>
            </a:r>
            <a:r>
              <a:rPr lang="bg-BG" sz="2000" dirty="0" smtClean="0">
                <a:solidFill>
                  <a:srgbClr val="002060"/>
                </a:solidFill>
              </a:rPr>
              <a:t> клуба</a:t>
            </a:r>
          </a:p>
          <a:p>
            <a:pPr>
              <a:defRPr/>
            </a:pPr>
            <a:r>
              <a:rPr lang="bg-BG" sz="2000" dirty="0" smtClean="0">
                <a:solidFill>
                  <a:srgbClr val="002060"/>
                </a:solidFill>
              </a:rPr>
              <a:t>присъствие на съветника на всяка среща на </a:t>
            </a:r>
            <a:r>
              <a:rPr lang="bg-BG" sz="2000" dirty="0" err="1">
                <a:solidFill>
                  <a:srgbClr val="002060"/>
                </a:solidFill>
              </a:rPr>
              <a:t>И</a:t>
            </a:r>
            <a:r>
              <a:rPr lang="bg-BG" sz="2000" dirty="0" err="1" smtClean="0">
                <a:solidFill>
                  <a:srgbClr val="002060"/>
                </a:solidFill>
              </a:rPr>
              <a:t>нтеракт</a:t>
            </a:r>
            <a:r>
              <a:rPr lang="bg-BG" sz="2000" dirty="0" smtClean="0">
                <a:solidFill>
                  <a:srgbClr val="002060"/>
                </a:solidFill>
              </a:rPr>
              <a:t> клуба</a:t>
            </a:r>
          </a:p>
          <a:p>
            <a:pPr>
              <a:defRPr/>
            </a:pPr>
            <a:r>
              <a:rPr lang="bg-BG" sz="2000" dirty="0" smtClean="0">
                <a:solidFill>
                  <a:srgbClr val="002060"/>
                </a:solidFill>
              </a:rPr>
              <a:t>попълнете информацията за съветника в </a:t>
            </a:r>
            <a:r>
              <a:rPr lang="en-US" sz="2000" dirty="0" smtClean="0">
                <a:solidFill>
                  <a:srgbClr val="002060"/>
                </a:solidFill>
                <a:hlinkClick r:id="rId4"/>
              </a:rPr>
              <a:t>www.rotary.org</a:t>
            </a:r>
            <a:endParaRPr lang="bg-BG" sz="2000" dirty="0" smtClean="0">
              <a:solidFill>
                <a:srgbClr val="002060"/>
              </a:solidFill>
            </a:endParaRPr>
          </a:p>
          <a:p>
            <a:pPr>
              <a:defRPr/>
            </a:pPr>
            <a:r>
              <a:rPr lang="bg-BG" sz="2000" dirty="0">
                <a:solidFill>
                  <a:srgbClr val="002060"/>
                </a:solidFill>
              </a:rPr>
              <a:t>к</a:t>
            </a:r>
            <a:r>
              <a:rPr lang="bg-BG" sz="2000" dirty="0" smtClean="0">
                <a:solidFill>
                  <a:srgbClr val="002060"/>
                </a:solidFill>
              </a:rPr>
              <a:t>огато получите запитване </a:t>
            </a:r>
          </a:p>
          <a:p>
            <a:pPr marL="0" indent="0">
              <a:buFont typeface="Arial" pitchFamily="34" charset="0"/>
              <a:buNone/>
              <a:defRPr/>
            </a:pPr>
            <a:r>
              <a:rPr lang="bg-BG" sz="2000" dirty="0" smtClean="0">
                <a:solidFill>
                  <a:srgbClr val="002060"/>
                </a:solidFill>
              </a:rPr>
              <a:t>от нас за броя членове на </a:t>
            </a:r>
            <a:r>
              <a:rPr lang="bg-BG" sz="2000" dirty="0" err="1" smtClean="0">
                <a:solidFill>
                  <a:srgbClr val="002060"/>
                </a:solidFill>
              </a:rPr>
              <a:t>Интеракт</a:t>
            </a:r>
            <a:r>
              <a:rPr lang="bg-BG" sz="2000" dirty="0" smtClean="0">
                <a:solidFill>
                  <a:srgbClr val="002060"/>
                </a:solidFill>
              </a:rPr>
              <a:t>, </a:t>
            </a:r>
          </a:p>
          <a:p>
            <a:pPr marL="0" indent="0">
              <a:buFont typeface="Arial" pitchFamily="34" charset="0"/>
              <a:buNone/>
              <a:defRPr/>
            </a:pPr>
            <a:r>
              <a:rPr lang="bg-BG" sz="2000" dirty="0" smtClean="0">
                <a:solidFill>
                  <a:srgbClr val="002060"/>
                </a:solidFill>
              </a:rPr>
              <a:t>отговорете в посочения срок </a:t>
            </a:r>
          </a:p>
          <a:p>
            <a:pPr>
              <a:defRPr/>
            </a:pPr>
            <a:r>
              <a:rPr lang="bg-BG" sz="2000" dirty="0" smtClean="0">
                <a:solidFill>
                  <a:srgbClr val="002060"/>
                </a:solidFill>
              </a:rPr>
              <a:t>планирайте финансовите ангажименти в бюджета си</a:t>
            </a:r>
          </a:p>
          <a:p>
            <a:pPr>
              <a:defRPr/>
            </a:pPr>
            <a:r>
              <a:rPr lang="bg-BG" sz="2000" dirty="0" smtClean="0">
                <a:solidFill>
                  <a:srgbClr val="002060"/>
                </a:solidFill>
              </a:rPr>
              <a:t>ОТВОРЕТЕ И ПРОЧЕТЕТЕ електронната си поща, когато темата е ИНТЕРАКТ</a:t>
            </a:r>
          </a:p>
          <a:p>
            <a:pPr>
              <a:defRPr/>
            </a:pPr>
            <a:r>
              <a:rPr lang="bg-BG" sz="2000" dirty="0" smtClean="0">
                <a:solidFill>
                  <a:srgbClr val="002060"/>
                </a:solidFill>
              </a:rPr>
              <a:t>Работете за изпълнението на Президентската грамота</a:t>
            </a:r>
          </a:p>
          <a:p>
            <a:pPr>
              <a:defRPr/>
            </a:pPr>
            <a:r>
              <a:rPr lang="ru-RU" sz="2000" dirty="0">
                <a:solidFill>
                  <a:srgbClr val="002060"/>
                </a:solidFill>
              </a:rPr>
              <a:t>н</a:t>
            </a:r>
            <a:r>
              <a:rPr lang="ru-RU" sz="2000" dirty="0" smtClean="0">
                <a:solidFill>
                  <a:srgbClr val="002060"/>
                </a:solidFill>
              </a:rPr>
              <a:t>асърчавайте най-младите ни приятели да продължат ротарианския си път, където и да са по света</a:t>
            </a:r>
          </a:p>
          <a:p>
            <a:pPr marL="0" indent="0">
              <a:buFont typeface="Arial" pitchFamily="34" charset="0"/>
              <a:buNone/>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bg-BG" sz="1400" dirty="0">
              <a:solidFill>
                <a:srgbClr val="002060"/>
              </a:solidFill>
            </a:endParaRPr>
          </a:p>
        </p:txBody>
      </p:sp>
      <p:sp>
        <p:nvSpPr>
          <p:cNvPr id="53253"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spTree>
    <p:extLst>
      <p:ext uri="{BB962C8B-B14F-4D97-AF65-F5344CB8AC3E}">
        <p14:creationId xmlns:p14="http://schemas.microsoft.com/office/powerpoint/2010/main" val="1285072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16"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3">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16"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1" dur="500"/>
                                        <p:tgtEl>
                                          <p:spTgt spid="3">
                                            <p:txEl>
                                              <p:pRg st="5" end="5"/>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16"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p:cTn id="4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8" dur="500"/>
                                        <p:tgtEl>
                                          <p:spTgt spid="3">
                                            <p:txEl>
                                              <p:pRg st="6" end="6"/>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16"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p:cTn id="5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5" dur="500"/>
                                        <p:tgtEl>
                                          <p:spTgt spid="3">
                                            <p:txEl>
                                              <p:pRg st="7" end="7"/>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500" fill="hold"/>
                                        <p:tgtEl>
                                          <p:spTgt spid="6"/>
                                        </p:tgtEl>
                                        <p:attrNameLst>
                                          <p:attrName>ppt_x</p:attrName>
                                        </p:attrNameLst>
                                      </p:cBhvr>
                                      <p:tavLst>
                                        <p:tav tm="0">
                                          <p:val>
                                            <p:strVal val="#ppt_x"/>
                                          </p:val>
                                        </p:tav>
                                        <p:tav tm="100000">
                                          <p:val>
                                            <p:strVal val="#ppt_x"/>
                                          </p:val>
                                        </p:tav>
                                      </p:tavLst>
                                    </p:anim>
                                    <p:anim calcmode="lin" valueType="num">
                                      <p:cBhvr additive="base">
                                        <p:cTn id="6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16" fill="hold" nodeType="click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 calcmode="lin" valueType="num">
                                      <p:cBhvr>
                                        <p:cTn id="66"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7"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8" dur="500"/>
                                        <p:tgtEl>
                                          <p:spTgt spid="3">
                                            <p:txEl>
                                              <p:pRg st="8" end="8"/>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3" presetClass="entr" presetSubtype="16" fill="hold" nodeType="clickEffect">
                                  <p:stCondLst>
                                    <p:cond delay="0"/>
                                  </p:stCondLst>
                                  <p:childTnLst>
                                    <p:set>
                                      <p:cBhvr>
                                        <p:cTn id="72" dur="1" fill="hold">
                                          <p:stCondLst>
                                            <p:cond delay="0"/>
                                          </p:stCondLst>
                                        </p:cTn>
                                        <p:tgtEl>
                                          <p:spTgt spid="3">
                                            <p:txEl>
                                              <p:pRg st="9" end="9"/>
                                            </p:txEl>
                                          </p:spTgt>
                                        </p:tgtEl>
                                        <p:attrNameLst>
                                          <p:attrName>style.visibility</p:attrName>
                                        </p:attrNameLst>
                                      </p:cBhvr>
                                      <p:to>
                                        <p:strVal val="visible"/>
                                      </p:to>
                                    </p:set>
                                    <p:anim calcmode="lin" valueType="num">
                                      <p:cBhvr>
                                        <p:cTn id="73"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4"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5" dur="500"/>
                                        <p:tgtEl>
                                          <p:spTgt spid="3">
                                            <p:txEl>
                                              <p:pRg st="9" end="9"/>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53" presetClass="entr" presetSubtype="16" fill="hold" nodeType="clickEffect">
                                  <p:stCondLst>
                                    <p:cond delay="0"/>
                                  </p:stCondLst>
                                  <p:childTnLst>
                                    <p:set>
                                      <p:cBhvr>
                                        <p:cTn id="79" dur="1" fill="hold">
                                          <p:stCondLst>
                                            <p:cond delay="0"/>
                                          </p:stCondLst>
                                        </p:cTn>
                                        <p:tgtEl>
                                          <p:spTgt spid="3">
                                            <p:txEl>
                                              <p:pRg st="10" end="10"/>
                                            </p:txEl>
                                          </p:spTgt>
                                        </p:tgtEl>
                                        <p:attrNameLst>
                                          <p:attrName>style.visibility</p:attrName>
                                        </p:attrNameLst>
                                      </p:cBhvr>
                                      <p:to>
                                        <p:strVal val="visible"/>
                                      </p:to>
                                    </p:set>
                                    <p:anim calcmode="lin" valueType="num">
                                      <p:cBhvr>
                                        <p:cTn id="80"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1"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82" dur="500"/>
                                        <p:tgtEl>
                                          <p:spTgt spid="3">
                                            <p:txEl>
                                              <p:pRg st="10" end="10"/>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3" presetClass="entr" presetSubtype="16" fill="hold" nodeType="clickEffect">
                                  <p:stCondLst>
                                    <p:cond delay="0"/>
                                  </p:stCondLst>
                                  <p:childTnLst>
                                    <p:set>
                                      <p:cBhvr>
                                        <p:cTn id="86" dur="1" fill="hold">
                                          <p:stCondLst>
                                            <p:cond delay="0"/>
                                          </p:stCondLst>
                                        </p:cTn>
                                        <p:tgtEl>
                                          <p:spTgt spid="3">
                                            <p:txEl>
                                              <p:pRg st="11" end="11"/>
                                            </p:txEl>
                                          </p:spTgt>
                                        </p:tgtEl>
                                        <p:attrNameLst>
                                          <p:attrName>style.visibility</p:attrName>
                                        </p:attrNameLst>
                                      </p:cBhvr>
                                      <p:to>
                                        <p:strVal val="visible"/>
                                      </p:to>
                                    </p:set>
                                    <p:anim calcmode="lin" valueType="num">
                                      <p:cBhvr>
                                        <p:cTn id="87"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88"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8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sz="2400" b="1" smtClean="0">
                <a:latin typeface="Arial Narrow" pitchFamily="34" charset="0"/>
              </a:rPr>
              <a:t>ФУНКЦИИТЕ НА КЛУБНИТЕ СЕКРЕТАРИ В </a:t>
            </a:r>
            <a:r>
              <a:rPr lang="en-US" altLang="bg-BG" sz="2400" b="1" smtClean="0">
                <a:latin typeface="Arial Narrow" pitchFamily="34" charset="0"/>
              </a:rPr>
              <a:t>MY ROTARY</a:t>
            </a:r>
            <a:r>
              <a:rPr lang="bg-BG" altLang="bg-BG" smtClean="0">
                <a:latin typeface="Arial Narrow" pitchFamily="34" charset="0"/>
              </a:rPr>
              <a:t/>
            </a:r>
            <a:br>
              <a:rPr lang="bg-BG" altLang="bg-BG" smtClean="0">
                <a:latin typeface="Arial Narrow" pitchFamily="34" charset="0"/>
              </a:rPr>
            </a:br>
            <a:endParaRPr lang="bg-BG" altLang="bg-BG" b="1" smtClean="0">
              <a:latin typeface="Arial Narrow" pitchFamily="34" charset="0"/>
            </a:endParaRPr>
          </a:p>
        </p:txBody>
      </p:sp>
      <p:sp>
        <p:nvSpPr>
          <p:cNvPr id="45059"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bg-BG" altLang="bg-BG" sz="2000" smtClean="0">
                <a:solidFill>
                  <a:schemeClr val="tx2"/>
                </a:solidFill>
                <a:latin typeface="Georgia" pitchFamily="18" charset="0"/>
              </a:rPr>
              <a:t>Регулярно актуализирате данните за членството на клуба</a:t>
            </a:r>
          </a:p>
          <a:p>
            <a:r>
              <a:rPr lang="bg-BG" altLang="bg-BG" sz="2000" smtClean="0">
                <a:solidFill>
                  <a:schemeClr val="tx2"/>
                </a:solidFill>
                <a:latin typeface="Georgia" pitchFamily="18" charset="0"/>
              </a:rPr>
              <a:t>Достъпвате и отпечатвате регистъра на членовете и фактурата от полугодишния отчет на клуба</a:t>
            </a:r>
          </a:p>
          <a:p>
            <a:r>
              <a:rPr lang="bg-BG" altLang="bg-BG" sz="2000" smtClean="0">
                <a:solidFill>
                  <a:schemeClr val="tx2"/>
                </a:solidFill>
                <a:latin typeface="Georgia" pitchFamily="18" charset="0"/>
              </a:rPr>
              <a:t>Плащате  членски внос към РИ</a:t>
            </a:r>
          </a:p>
          <a:p>
            <a:r>
              <a:rPr lang="bg-BG" altLang="bg-BG" sz="2000" smtClean="0">
                <a:solidFill>
                  <a:schemeClr val="tx2"/>
                </a:solidFill>
                <a:latin typeface="Georgia" pitchFamily="18" charset="0"/>
              </a:rPr>
              <a:t>Обновявате данните на клуба за място и време на среща</a:t>
            </a:r>
          </a:p>
          <a:p>
            <a:r>
              <a:rPr lang="bg-BG" altLang="bg-BG" sz="2000" smtClean="0">
                <a:solidFill>
                  <a:schemeClr val="tx2"/>
                </a:solidFill>
                <a:latin typeface="Georgia" pitchFamily="18" charset="0"/>
              </a:rPr>
              <a:t>Обновявате информацията за клубните бордове  в сайтовете на РИ и дистрктния сайт</a:t>
            </a:r>
          </a:p>
          <a:p>
            <a:r>
              <a:rPr lang="bg-BG" altLang="bg-BG" sz="2000" smtClean="0">
                <a:solidFill>
                  <a:schemeClr val="tx2"/>
                </a:solidFill>
                <a:latin typeface="Georgia" pitchFamily="18" charset="0"/>
              </a:rPr>
              <a:t> Обновявате информацията за офицери на клуба в сайтовете на РИ и дистрктния сайт</a:t>
            </a:r>
          </a:p>
          <a:p>
            <a:r>
              <a:rPr lang="bg-BG" altLang="bg-BG" sz="2000" smtClean="0">
                <a:solidFill>
                  <a:schemeClr val="tx2"/>
                </a:solidFill>
                <a:latin typeface="Georgia" pitchFamily="18" charset="0"/>
              </a:rPr>
              <a:t>Съдействате на членовете на клуба при необходимост от пароли във връзка с използване функционалностите на сайта на дистрикта</a:t>
            </a:r>
          </a:p>
          <a:p>
            <a:endParaRPr lang="bg-BG" altLang="bg-BG" sz="2000" smtClean="0">
              <a:latin typeface="Georgia" pitchFamily="18" charset="0"/>
            </a:endParaRPr>
          </a:p>
        </p:txBody>
      </p:sp>
    </p:spTree>
    <p:extLst>
      <p:ext uri="{BB962C8B-B14F-4D97-AF65-F5344CB8AC3E}">
        <p14:creationId xmlns:p14="http://schemas.microsoft.com/office/powerpoint/2010/main" val="27085140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2708275"/>
            <a:ext cx="3641725"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en-US" b="1" smtClean="0">
                <a:latin typeface="Arial Narrow" pitchFamily="34" charset="0"/>
              </a:rPr>
              <a:t>Продължаваме с напомнянето…</a:t>
            </a:r>
          </a:p>
        </p:txBody>
      </p:sp>
      <p:sp>
        <p:nvSpPr>
          <p:cNvPr id="3" name="Content Placeholder 2">
            <a:extLst/>
          </p:cNvPr>
          <p:cNvSpPr>
            <a:spLocks noGrp="1"/>
          </p:cNvSpPr>
          <p:nvPr>
            <p:ph idx="1"/>
          </p:nvPr>
        </p:nvSpPr>
        <p:spPr>
          <a:xfrm>
            <a:off x="407988" y="1022350"/>
            <a:ext cx="8229600" cy="5184775"/>
          </a:xfrm>
        </p:spPr>
        <p:txBody>
          <a:bodyPr/>
          <a:lstStyle/>
          <a:p>
            <a:pPr marL="0" indent="0" algn="ctr">
              <a:buFont typeface="Arial" pitchFamily="34" charset="0"/>
              <a:buNone/>
              <a:defRPr/>
            </a:pPr>
            <a:r>
              <a:rPr lang="bg-BG" sz="2000" dirty="0" smtClean="0">
                <a:solidFill>
                  <a:srgbClr val="002060"/>
                </a:solidFill>
              </a:rPr>
              <a:t> </a:t>
            </a:r>
          </a:p>
          <a:p>
            <a:pPr marL="0" indent="0">
              <a:buFont typeface="Arial" pitchFamily="34" charset="0"/>
              <a:buNone/>
              <a:defRPr/>
            </a:pPr>
            <a:r>
              <a:rPr lang="bg-BG" sz="2000" dirty="0" smtClean="0">
                <a:solidFill>
                  <a:srgbClr val="002060"/>
                </a:solidFill>
              </a:rPr>
              <a:t>Клубовете спонсори на Програмата </a:t>
            </a:r>
            <a:r>
              <a:rPr lang="bg-BG" sz="2000" dirty="0" err="1" smtClean="0">
                <a:solidFill>
                  <a:srgbClr val="002060"/>
                </a:solidFill>
              </a:rPr>
              <a:t>Ротаракт</a:t>
            </a:r>
            <a:r>
              <a:rPr lang="bg-BG" sz="2000" dirty="0" smtClean="0">
                <a:solidFill>
                  <a:srgbClr val="002060"/>
                </a:solidFill>
              </a:rPr>
              <a:t>:</a:t>
            </a:r>
            <a:endParaRPr lang="en-US" sz="2000" dirty="0">
              <a:solidFill>
                <a:srgbClr val="002060"/>
              </a:solidFill>
            </a:endParaRPr>
          </a:p>
          <a:p>
            <a:pPr marL="0" indent="0">
              <a:buFont typeface="Arial" pitchFamily="34" charset="0"/>
              <a:buNone/>
              <a:defRPr/>
            </a:pPr>
            <a:endParaRPr lang="bg-BG" sz="2000" dirty="0" smtClean="0">
              <a:solidFill>
                <a:srgbClr val="002060"/>
              </a:solidFill>
            </a:endParaRPr>
          </a:p>
          <a:p>
            <a:pPr>
              <a:defRPr/>
            </a:pPr>
            <a:r>
              <a:rPr lang="bg-BG" sz="2000" dirty="0">
                <a:solidFill>
                  <a:srgbClr val="002060"/>
                </a:solidFill>
              </a:rPr>
              <a:t>п</a:t>
            </a:r>
            <a:r>
              <a:rPr lang="bg-BG" sz="2000" dirty="0" smtClean="0">
                <a:solidFill>
                  <a:srgbClr val="002060"/>
                </a:solidFill>
              </a:rPr>
              <a:t>равете общи срещи – </a:t>
            </a:r>
            <a:r>
              <a:rPr lang="bg-BG" sz="2000" dirty="0" err="1" smtClean="0">
                <a:solidFill>
                  <a:srgbClr val="002060"/>
                </a:solidFill>
              </a:rPr>
              <a:t>Ротаракт</a:t>
            </a:r>
            <a:r>
              <a:rPr lang="bg-BG" sz="2000" dirty="0" smtClean="0">
                <a:solidFill>
                  <a:srgbClr val="002060"/>
                </a:solidFill>
              </a:rPr>
              <a:t> е наш партньор в </a:t>
            </a:r>
            <a:r>
              <a:rPr lang="bg-BG" sz="2000" dirty="0" err="1" smtClean="0">
                <a:solidFill>
                  <a:srgbClr val="002060"/>
                </a:solidFill>
              </a:rPr>
              <a:t>добротворчеството</a:t>
            </a:r>
            <a:r>
              <a:rPr lang="bg-BG" sz="2000" dirty="0" smtClean="0">
                <a:solidFill>
                  <a:srgbClr val="002060"/>
                </a:solidFill>
              </a:rPr>
              <a:t> </a:t>
            </a:r>
            <a:endParaRPr lang="en-US" sz="2000" dirty="0" smtClean="0">
              <a:solidFill>
                <a:srgbClr val="002060"/>
              </a:solidFill>
            </a:endParaRPr>
          </a:p>
          <a:p>
            <a:pPr>
              <a:defRPr/>
            </a:pPr>
            <a:r>
              <a:rPr lang="bg-BG" sz="2000" dirty="0" smtClean="0">
                <a:solidFill>
                  <a:srgbClr val="002060"/>
                </a:solidFill>
              </a:rPr>
              <a:t>мотивирайте </a:t>
            </a:r>
            <a:r>
              <a:rPr lang="bg-BG" sz="2000" dirty="0" err="1" smtClean="0">
                <a:solidFill>
                  <a:srgbClr val="002060"/>
                </a:solidFill>
              </a:rPr>
              <a:t>ротаракторите</a:t>
            </a:r>
            <a:r>
              <a:rPr lang="bg-BG" sz="2000" dirty="0" smtClean="0">
                <a:solidFill>
                  <a:srgbClr val="002060"/>
                </a:solidFill>
              </a:rPr>
              <a:t> да </a:t>
            </a:r>
            <a:endParaRPr lang="en-US" sz="2000" dirty="0" smtClean="0">
              <a:solidFill>
                <a:srgbClr val="002060"/>
              </a:solidFill>
            </a:endParaRPr>
          </a:p>
          <a:p>
            <a:pPr marL="0" indent="0">
              <a:buFont typeface="Arial" pitchFamily="34" charset="0"/>
              <a:buNone/>
              <a:defRPr/>
            </a:pPr>
            <a:r>
              <a:rPr lang="bg-BG" sz="2000" dirty="0" smtClean="0">
                <a:solidFill>
                  <a:srgbClr val="002060"/>
                </a:solidFill>
              </a:rPr>
              <a:t>продължат членството си в Ротари</a:t>
            </a:r>
          </a:p>
          <a:p>
            <a:pPr>
              <a:defRPr/>
            </a:pPr>
            <a:r>
              <a:rPr lang="bg-BG" sz="2000" dirty="0">
                <a:solidFill>
                  <a:srgbClr val="002060"/>
                </a:solidFill>
              </a:rPr>
              <a:t>Работете за изпълнението на </a:t>
            </a:r>
            <a:endParaRPr lang="en-US" sz="2000" dirty="0">
              <a:solidFill>
                <a:srgbClr val="002060"/>
              </a:solidFill>
            </a:endParaRPr>
          </a:p>
          <a:p>
            <a:pPr marL="0" indent="0">
              <a:buFont typeface="Arial" pitchFamily="34" charset="0"/>
              <a:buNone/>
              <a:defRPr/>
            </a:pPr>
            <a:r>
              <a:rPr lang="bg-BG" sz="2000" dirty="0" smtClean="0">
                <a:solidFill>
                  <a:srgbClr val="002060"/>
                </a:solidFill>
              </a:rPr>
              <a:t>Президентската грамота</a:t>
            </a:r>
          </a:p>
          <a:p>
            <a:pPr>
              <a:defRPr/>
            </a:pPr>
            <a:r>
              <a:rPr lang="bg-BG" sz="2000" dirty="0" smtClean="0">
                <a:solidFill>
                  <a:srgbClr val="002060"/>
                </a:solidFill>
              </a:rPr>
              <a:t>планирайте финансовите </a:t>
            </a:r>
            <a:endParaRPr lang="en-US" sz="2000" dirty="0">
              <a:solidFill>
                <a:srgbClr val="002060"/>
              </a:solidFill>
            </a:endParaRPr>
          </a:p>
          <a:p>
            <a:pPr marL="0" indent="0">
              <a:buFont typeface="Arial" pitchFamily="34" charset="0"/>
              <a:buNone/>
              <a:defRPr/>
            </a:pPr>
            <a:r>
              <a:rPr lang="bg-BG" sz="2000" dirty="0" smtClean="0">
                <a:solidFill>
                  <a:srgbClr val="002060"/>
                </a:solidFill>
              </a:rPr>
              <a:t>ангажименти в бюджета си</a:t>
            </a:r>
          </a:p>
          <a:p>
            <a:pPr marL="0" indent="0">
              <a:buFont typeface="Arial" pitchFamily="34" charset="0"/>
              <a:buNone/>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bg-BG" sz="1400" dirty="0">
              <a:solidFill>
                <a:srgbClr val="002060"/>
              </a:solidFill>
            </a:endParaRPr>
          </a:p>
        </p:txBody>
      </p:sp>
      <p:sp>
        <p:nvSpPr>
          <p:cNvPr id="55301"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spTree>
    <p:extLst>
      <p:ext uri="{BB962C8B-B14F-4D97-AF65-F5344CB8AC3E}">
        <p14:creationId xmlns:p14="http://schemas.microsoft.com/office/powerpoint/2010/main" val="2390441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16"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0" dur="500"/>
                                        <p:tgtEl>
                                          <p:spTgt spid="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3">
                                            <p:txEl>
                                              <p:pRg st="4" end="4"/>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3">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16"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p:cTn id="4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6" dur="500"/>
                                        <p:tgtEl>
                                          <p:spTgt spid="3">
                                            <p:txEl>
                                              <p:pRg st="6" end="6"/>
                                            </p:txEl>
                                          </p:spTgt>
                                        </p:tgtEl>
                                      </p:cBhvr>
                                    </p:animEffect>
                                  </p:childTnLst>
                                </p:cTn>
                              </p:par>
                              <p:par>
                                <p:cTn id="47" presetID="53" presetClass="entr" presetSubtype="16"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p:cTn id="56"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3">
                                            <p:txEl>
                                              <p:pRg st="8" end="8"/>
                                            </p:txEl>
                                          </p:spTgt>
                                        </p:tgtEl>
                                      </p:cBhvr>
                                    </p:animEffect>
                                  </p:childTnLst>
                                </p:cTn>
                              </p:par>
                              <p:par>
                                <p:cTn id="59" presetID="53" presetClass="entr" presetSubtype="16" fill="hold" nodeType="with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p:cTn id="61"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en-US" b="1" smtClean="0">
                <a:latin typeface="Arial Narrow" pitchFamily="34" charset="0"/>
              </a:rPr>
              <a:t>Какво ни предстои ЗАЕДНО?</a:t>
            </a:r>
          </a:p>
        </p:txBody>
      </p:sp>
      <p:sp>
        <p:nvSpPr>
          <p:cNvPr id="3" name="Content Placeholder 2">
            <a:extLst/>
          </p:cNvPr>
          <p:cNvSpPr>
            <a:spLocks noGrp="1"/>
          </p:cNvSpPr>
          <p:nvPr>
            <p:ph idx="1"/>
          </p:nvPr>
        </p:nvSpPr>
        <p:spPr>
          <a:xfrm>
            <a:off x="407988" y="1022350"/>
            <a:ext cx="8229600" cy="5184775"/>
          </a:xfrm>
        </p:spPr>
        <p:txBody>
          <a:bodyPr/>
          <a:lstStyle/>
          <a:p>
            <a:pPr marL="0" indent="0" algn="ctr">
              <a:buFont typeface="Arial" pitchFamily="34" charset="0"/>
              <a:buNone/>
              <a:defRPr/>
            </a:pPr>
            <a:endParaRPr lang="ru-RU" sz="2000" dirty="0">
              <a:solidFill>
                <a:srgbClr val="002060"/>
              </a:solidFill>
            </a:endParaRPr>
          </a:p>
          <a:p>
            <a:pPr marL="0" indent="0">
              <a:buFont typeface="Arial" pitchFamily="34" charset="0"/>
              <a:buNone/>
              <a:defRPr/>
            </a:pPr>
            <a:endParaRPr lang="bg-BG" sz="2000" dirty="0" smtClean="0">
              <a:solidFill>
                <a:srgbClr val="002060"/>
              </a:solidFill>
            </a:endParaRPr>
          </a:p>
          <a:p>
            <a:pPr marL="0" indent="0">
              <a:buFont typeface="Arial" pitchFamily="34" charset="0"/>
              <a:buNone/>
              <a:defRPr/>
            </a:pPr>
            <a:endParaRPr lang="ru-RU" sz="2000" dirty="0" smtClean="0">
              <a:solidFill>
                <a:srgbClr val="002060"/>
              </a:solidFill>
            </a:endParaRPr>
          </a:p>
          <a:p>
            <a:pPr marL="0" indent="0">
              <a:buFont typeface="Arial" pitchFamily="34" charset="0"/>
              <a:buNone/>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bg-BG" sz="1400" dirty="0">
              <a:solidFill>
                <a:srgbClr val="002060"/>
              </a:solidFill>
            </a:endParaRPr>
          </a:p>
        </p:txBody>
      </p:sp>
      <p:sp>
        <p:nvSpPr>
          <p:cNvPr id="57348"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0850" y="3371850"/>
            <a:ext cx="476567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7000" y="3575050"/>
            <a:ext cx="4300538"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Screen Clippi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02138" y="1082675"/>
            <a:ext cx="4483100"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Clippi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3988" y="1082675"/>
            <a:ext cx="4273550"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Screen Clippi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6388" y="3633788"/>
            <a:ext cx="7974012"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3651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3"/>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sz="4000" b="1" smtClean="0">
                <a:latin typeface="Arial Narrow" pitchFamily="34" charset="0"/>
              </a:rPr>
              <a:t>На добър час!</a:t>
            </a:r>
            <a:endParaRPr lang="en-US" altLang="en-US" sz="4000" b="1" smtClean="0">
              <a:latin typeface="Arial Narrow" pitchFamily="34" charset="0"/>
            </a:endParaRPr>
          </a:p>
        </p:txBody>
      </p:sp>
    </p:spTree>
    <p:extLst>
      <p:ext uri="{BB962C8B-B14F-4D97-AF65-F5344CB8AC3E}">
        <p14:creationId xmlns:p14="http://schemas.microsoft.com/office/powerpoint/2010/main" val="6565058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33463" y="3429000"/>
            <a:ext cx="6972300" cy="742950"/>
          </a:xfrm>
        </p:spPr>
        <p:txBody>
          <a:bodyPr anchor="ctr"/>
          <a:lstStyle/>
          <a:p>
            <a:pPr eaLnBrk="1" hangingPunct="1">
              <a:defRPr/>
            </a:pPr>
            <a:r>
              <a:rPr lang="ru-RU" altLang="en-US" sz="2100" b="1" dirty="0" err="1">
                <a:latin typeface="Bookman Old Style" panose="02050604050505020204" pitchFamily="18" charset="0"/>
                <a:cs typeface="Times New Roman" panose="02020603050405020304" pitchFamily="18" charset="0"/>
              </a:rPr>
              <a:t>Визия</a:t>
            </a:r>
            <a:r>
              <a:rPr lang="ru-RU" altLang="en-US" sz="2100" b="1" dirty="0">
                <a:latin typeface="Bookman Old Style" panose="02050604050505020204" pitchFamily="18" charset="0"/>
                <a:cs typeface="Times New Roman" panose="02020603050405020304" pitchFamily="18" charset="0"/>
              </a:rPr>
              <a:t> и Лого. Стратегически </a:t>
            </a:r>
            <a:r>
              <a:rPr lang="ru-RU" altLang="en-US" sz="2100" b="1" dirty="0" err="1">
                <a:latin typeface="Bookman Old Style" panose="02050604050505020204" pitchFamily="18" charset="0"/>
                <a:cs typeface="Times New Roman" panose="02020603050405020304" pitchFamily="18" charset="0"/>
              </a:rPr>
              <a:t>приоритети</a:t>
            </a:r>
            <a:r>
              <a:rPr lang="ru-RU" altLang="en-US" sz="2100" b="1" dirty="0">
                <a:latin typeface="Bookman Old Style" panose="02050604050505020204" pitchFamily="18" charset="0"/>
                <a:cs typeface="Times New Roman" panose="02020603050405020304" pitchFamily="18" charset="0"/>
              </a:rPr>
              <a:t>. Цели на Дистрикт 2482 РИ за 2019-2020 г.</a:t>
            </a:r>
            <a:endParaRPr lang="en-US" sz="2100" b="1" dirty="0">
              <a:latin typeface="Bookman Old Style" panose="02050604050505020204" pitchFamily="18" charset="0"/>
              <a:cs typeface="Times New Roman" panose="02020603050405020304" pitchFamily="18" charset="0"/>
            </a:endParaRPr>
          </a:p>
        </p:txBody>
      </p:sp>
      <p:sp>
        <p:nvSpPr>
          <p:cNvPr id="39939" name="Rectangle 3"/>
          <p:cNvSpPr>
            <a:spLocks noGrp="1" noChangeArrowheads="1"/>
          </p:cNvSpPr>
          <p:nvPr>
            <p:ph type="subTitle" idx="1"/>
          </p:nvPr>
        </p:nvSpPr>
        <p:spPr bwMode="auto">
          <a:xfrm>
            <a:off x="1543050" y="4316017"/>
            <a:ext cx="5243513" cy="9489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bg-BG" altLang="en-US" sz="1500" b="1">
                <a:latin typeface="Georgia" panose="02040502050405020303" pitchFamily="18" charset="0"/>
                <a:cs typeface="Times New Roman" panose="02020603050405020304" pitchFamily="18" charset="0"/>
              </a:rPr>
              <a:t>Митко Минев, ДГЕ</a:t>
            </a:r>
          </a:p>
          <a:p>
            <a:pPr eaLnBrk="1" hangingPunct="1"/>
            <a:r>
              <a:rPr lang="bg-BG" altLang="en-US" sz="1500" b="1">
                <a:latin typeface="Georgia" panose="02040502050405020303" pitchFamily="18" charset="0"/>
                <a:cs typeface="Times New Roman" panose="02020603050405020304" pitchFamily="18" charset="0"/>
              </a:rPr>
              <a:t>РК Велико Търново</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4" y="0"/>
            <a:ext cx="9137952" cy="6858000"/>
          </a:xfrm>
          <a:prstGeom prst="rect">
            <a:avLst/>
          </a:prstGeom>
        </p:spPr>
      </p:pic>
    </p:spTree>
    <p:extLst>
      <p:ext uri="{BB962C8B-B14F-4D97-AF65-F5344CB8AC3E}">
        <p14:creationId xmlns:p14="http://schemas.microsoft.com/office/powerpoint/2010/main" val="19055928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chor="ctr"/>
          <a:lstStyle/>
          <a:p>
            <a:pPr eaLnBrk="1" hangingPunct="1">
              <a:defRPr/>
            </a:pPr>
            <a:r>
              <a:rPr lang="bg-BG" sz="3600" b="1" dirty="0" smtClean="0">
                <a:latin typeface="Times New Roman" pitchFamily="18" charset="0"/>
                <a:cs typeface="Times New Roman" pitchFamily="18" charset="0"/>
              </a:rPr>
              <a:t>Клубни документи и архиви. </a:t>
            </a:r>
            <a:br>
              <a:rPr lang="bg-BG" sz="3600" b="1" dirty="0" smtClean="0">
                <a:latin typeface="Times New Roman" pitchFamily="18" charset="0"/>
                <a:cs typeface="Times New Roman" pitchFamily="18" charset="0"/>
              </a:rPr>
            </a:br>
            <a:r>
              <a:rPr lang="bg-BG" sz="3600" b="1" dirty="0" smtClean="0">
                <a:latin typeface="Times New Roman" pitchFamily="18" charset="0"/>
                <a:cs typeface="Times New Roman" pitchFamily="18" charset="0"/>
              </a:rPr>
              <a:t>Лого и Бланки на клуба</a:t>
            </a:r>
            <a:endParaRPr lang="en-US" sz="3600" b="1" dirty="0">
              <a:latin typeface="Times New Roman" pitchFamily="18" charset="0"/>
              <a:cs typeface="Times New Roman" pitchFamily="18" charset="0"/>
            </a:endParaRPr>
          </a:p>
        </p:txBody>
      </p:sp>
      <p:sp>
        <p:nvSpPr>
          <p:cNvPr id="39939" name="Rectangle 3"/>
          <p:cNvSpPr>
            <a:spLocks noGrp="1" noChangeArrowheads="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bg-BG" altLang="en-US" sz="2400" b="1" smtClean="0">
                <a:latin typeface="Georgia" pitchFamily="18" charset="0"/>
                <a:cs typeface="Times New Roman" pitchFamily="18" charset="0"/>
              </a:rPr>
              <a:t>Пламен Цветков – ПАДГ</a:t>
            </a:r>
          </a:p>
          <a:p>
            <a:pPr eaLnBrk="1" hangingPunct="1"/>
            <a:r>
              <a:rPr lang="bg-BG" altLang="en-US" sz="2000" b="1" smtClean="0">
                <a:latin typeface="Georgia" pitchFamily="18" charset="0"/>
                <a:cs typeface="Times New Roman" pitchFamily="18" charset="0"/>
              </a:rPr>
              <a:t>РК Русе Дунав</a:t>
            </a:r>
          </a:p>
        </p:txBody>
      </p:sp>
    </p:spTree>
    <p:extLst>
      <p:ext uri="{BB962C8B-B14F-4D97-AF65-F5344CB8AC3E}">
        <p14:creationId xmlns:p14="http://schemas.microsoft.com/office/powerpoint/2010/main" val="14786413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b="1" smtClean="0">
                <a:latin typeface="Arial Narrow" pitchFamily="34" charset="0"/>
              </a:rPr>
              <a:t>Клубни документи</a:t>
            </a:r>
          </a:p>
        </p:txBody>
      </p:sp>
      <p:sp>
        <p:nvSpPr>
          <p:cNvPr id="40963" name="Content Placeholder 2"/>
          <p:cNvSpPr>
            <a:spLocks noGrp="1"/>
          </p:cNvSpPr>
          <p:nvPr>
            <p:ph idx="1"/>
          </p:nvPr>
        </p:nvSpPr>
        <p:spPr bwMode="auto">
          <a:xfrm>
            <a:off x="457200" y="1071563"/>
            <a:ext cx="4043363" cy="542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endParaRPr lang="bg-BG" sz="1600" b="1" smtClean="0">
              <a:solidFill>
                <a:srgbClr val="002060"/>
              </a:solidFill>
              <a:latin typeface="Georgia" pitchFamily="18" charset="0"/>
            </a:endParaRPr>
          </a:p>
          <a:p>
            <a:pPr>
              <a:spcBef>
                <a:spcPct val="0"/>
              </a:spcBef>
              <a:buFont typeface="Arial" pitchFamily="34" charset="0"/>
              <a:buNone/>
            </a:pPr>
            <a:r>
              <a:rPr lang="bg-BG" sz="1600" b="1" smtClean="0">
                <a:solidFill>
                  <a:srgbClr val="002060"/>
                </a:solidFill>
                <a:latin typeface="Georgia" pitchFamily="18" charset="0"/>
              </a:rPr>
              <a:t>	</a:t>
            </a:r>
          </a:p>
          <a:p>
            <a:pPr>
              <a:spcBef>
                <a:spcPct val="0"/>
              </a:spcBef>
              <a:buFont typeface="Arial" pitchFamily="34" charset="0"/>
              <a:buNone/>
            </a:pPr>
            <a:endParaRPr lang="bg-BG" sz="1600" b="1" smtClean="0">
              <a:solidFill>
                <a:srgbClr val="002060"/>
              </a:solidFill>
              <a:latin typeface="Georgia" pitchFamily="18" charset="0"/>
            </a:endParaRPr>
          </a:p>
          <a:p>
            <a:pPr>
              <a:spcBef>
                <a:spcPct val="0"/>
              </a:spcBef>
              <a:buFont typeface="Arial" pitchFamily="34" charset="0"/>
              <a:buNone/>
            </a:pPr>
            <a:endParaRPr lang="bg-BG" sz="1400" b="1" smtClean="0">
              <a:solidFill>
                <a:srgbClr val="002060"/>
              </a:solidFill>
              <a:latin typeface="Georgia" pitchFamily="18" charset="0"/>
            </a:endParaRPr>
          </a:p>
          <a:p>
            <a:pPr>
              <a:spcBef>
                <a:spcPct val="0"/>
              </a:spcBef>
            </a:pPr>
            <a:r>
              <a:rPr lang="bg-BG" sz="1500" b="1" smtClean="0">
                <a:solidFill>
                  <a:srgbClr val="002060"/>
                </a:solidFill>
                <a:latin typeface="Georgia" pitchFamily="18" charset="0"/>
              </a:rPr>
              <a:t>Конституция на вашия клуб</a:t>
            </a:r>
          </a:p>
          <a:p>
            <a:pPr>
              <a:spcBef>
                <a:spcPct val="0"/>
              </a:spcBef>
            </a:pPr>
            <a:endParaRPr lang="en-US" sz="1500" b="1" smtClean="0">
              <a:solidFill>
                <a:srgbClr val="002060"/>
              </a:solidFill>
              <a:latin typeface="Georgia" pitchFamily="18" charset="0"/>
            </a:endParaRPr>
          </a:p>
          <a:p>
            <a:pPr>
              <a:spcBef>
                <a:spcPct val="0"/>
              </a:spcBef>
            </a:pPr>
            <a:r>
              <a:rPr lang="bg-BG" sz="1500" b="1" smtClean="0">
                <a:solidFill>
                  <a:srgbClr val="002060"/>
                </a:solidFill>
                <a:latin typeface="Georgia" pitchFamily="18" charset="0"/>
              </a:rPr>
              <a:t>Правилник на вашия клуб</a:t>
            </a:r>
          </a:p>
          <a:p>
            <a:pPr>
              <a:spcBef>
                <a:spcPct val="0"/>
              </a:spcBef>
            </a:pPr>
            <a:endParaRPr lang="en-US" sz="1500" b="1" smtClean="0">
              <a:solidFill>
                <a:srgbClr val="002060"/>
              </a:solidFill>
              <a:latin typeface="Georgia" pitchFamily="18" charset="0"/>
            </a:endParaRPr>
          </a:p>
          <a:p>
            <a:pPr>
              <a:spcBef>
                <a:spcPct val="0"/>
              </a:spcBef>
            </a:pPr>
            <a:r>
              <a:rPr lang="bg-BG" sz="1500" b="1" smtClean="0">
                <a:solidFill>
                  <a:srgbClr val="002060"/>
                </a:solidFill>
                <a:latin typeface="Georgia" pitchFamily="18" charset="0"/>
              </a:rPr>
              <a:t>Кандидатурата на вашия клуб за членство в Ротари</a:t>
            </a:r>
          </a:p>
          <a:p>
            <a:pPr>
              <a:spcBef>
                <a:spcPct val="0"/>
              </a:spcBef>
            </a:pPr>
            <a:endParaRPr lang="en-US" sz="1500" b="1" smtClean="0">
              <a:solidFill>
                <a:srgbClr val="002060"/>
              </a:solidFill>
              <a:latin typeface="Georgia" pitchFamily="18" charset="0"/>
            </a:endParaRPr>
          </a:p>
          <a:p>
            <a:pPr>
              <a:spcBef>
                <a:spcPct val="0"/>
              </a:spcBef>
            </a:pPr>
            <a:r>
              <a:rPr lang="bg-BG" sz="1500" b="1" smtClean="0">
                <a:solidFill>
                  <a:srgbClr val="002060"/>
                </a:solidFill>
                <a:latin typeface="Georgia" pitchFamily="18" charset="0"/>
              </a:rPr>
              <a:t>Списък на членовете учредители</a:t>
            </a:r>
          </a:p>
          <a:p>
            <a:pPr>
              <a:spcBef>
                <a:spcPct val="0"/>
              </a:spcBef>
            </a:pPr>
            <a:endParaRPr lang="en-US" sz="1500" b="1" smtClean="0">
              <a:solidFill>
                <a:srgbClr val="002060"/>
              </a:solidFill>
              <a:latin typeface="Georgia" pitchFamily="18" charset="0"/>
            </a:endParaRPr>
          </a:p>
          <a:p>
            <a:pPr>
              <a:spcBef>
                <a:spcPct val="0"/>
              </a:spcBef>
            </a:pPr>
            <a:r>
              <a:rPr lang="bg-BG" sz="1500" b="1" smtClean="0">
                <a:solidFill>
                  <a:srgbClr val="002060"/>
                </a:solidFill>
                <a:latin typeface="Georgia" pitchFamily="18" charset="0"/>
              </a:rPr>
              <a:t>Актуален списък на членовете на клуба</a:t>
            </a:r>
          </a:p>
          <a:p>
            <a:pPr>
              <a:spcBef>
                <a:spcPct val="0"/>
              </a:spcBef>
            </a:pPr>
            <a:endParaRPr lang="en-US" sz="1500" b="1" smtClean="0">
              <a:solidFill>
                <a:srgbClr val="002060"/>
              </a:solidFill>
              <a:latin typeface="Georgia" pitchFamily="18" charset="0"/>
            </a:endParaRPr>
          </a:p>
          <a:p>
            <a:pPr>
              <a:spcBef>
                <a:spcPct val="0"/>
              </a:spcBef>
            </a:pPr>
            <a:r>
              <a:rPr lang="bg-BG" sz="1500" b="1" smtClean="0">
                <a:solidFill>
                  <a:srgbClr val="002060"/>
                </a:solidFill>
                <a:latin typeface="Georgia" pitchFamily="18" charset="0"/>
              </a:rPr>
              <a:t>Ротарианска клетва</a:t>
            </a:r>
          </a:p>
          <a:p>
            <a:pPr>
              <a:spcBef>
                <a:spcPct val="0"/>
              </a:spcBef>
            </a:pPr>
            <a:endParaRPr lang="en-US" sz="1500" b="1" smtClean="0">
              <a:solidFill>
                <a:srgbClr val="002060"/>
              </a:solidFill>
              <a:latin typeface="Georgia" pitchFamily="18" charset="0"/>
            </a:endParaRPr>
          </a:p>
          <a:p>
            <a:pPr>
              <a:spcBef>
                <a:spcPct val="0"/>
              </a:spcBef>
            </a:pPr>
            <a:r>
              <a:rPr lang="bg-BG" sz="1500" b="1" smtClean="0">
                <a:solidFill>
                  <a:srgbClr val="002060"/>
                </a:solidFill>
                <a:latin typeface="Georgia" pitchFamily="18" charset="0"/>
              </a:rPr>
              <a:t>Документация за евентуални промени в името или мястото на срещи на клуба</a:t>
            </a:r>
          </a:p>
          <a:p>
            <a:pPr>
              <a:spcBef>
                <a:spcPct val="0"/>
              </a:spcBef>
            </a:pPr>
            <a:endParaRPr lang="bg-BG" sz="1500" b="1" smtClean="0">
              <a:solidFill>
                <a:srgbClr val="002060"/>
              </a:solidFill>
              <a:latin typeface="Georgia" pitchFamily="18" charset="0"/>
            </a:endParaRPr>
          </a:p>
          <a:p>
            <a:pPr>
              <a:spcBef>
                <a:spcPct val="0"/>
              </a:spcBef>
            </a:pPr>
            <a:endParaRPr lang="bg-BG" sz="1500" b="1" smtClean="0">
              <a:solidFill>
                <a:srgbClr val="002060"/>
              </a:solidFill>
              <a:latin typeface="Georgia" pitchFamily="18" charset="0"/>
            </a:endParaRPr>
          </a:p>
        </p:txBody>
      </p:sp>
      <p:sp>
        <p:nvSpPr>
          <p:cNvPr id="40964"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7000"/>
              </a:lnSpc>
              <a:spcAft>
                <a:spcPts val="800"/>
              </a:spcAft>
            </a:pPr>
            <a:r>
              <a:rPr lang="bg-BG">
                <a:latin typeface="Calibri" pitchFamily="34" charset="0"/>
                <a:ea typeface="Calibri" pitchFamily="34" charset="0"/>
                <a:cs typeface="Times New Roman" pitchFamily="18" charset="0"/>
              </a:rPr>
              <a:t> </a:t>
            </a:r>
          </a:p>
        </p:txBody>
      </p:sp>
      <p:sp>
        <p:nvSpPr>
          <p:cNvPr id="40965" name="Content Placeholder 2"/>
          <p:cNvSpPr txBox="1">
            <a:spLocks/>
          </p:cNvSpPr>
          <p:nvPr/>
        </p:nvSpPr>
        <p:spPr bwMode="auto">
          <a:xfrm>
            <a:off x="4714875" y="1143000"/>
            <a:ext cx="4186238"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20000"/>
              </a:spcBef>
              <a:buFont typeface="Arial" pitchFamily="34" charset="0"/>
              <a:buChar char="•"/>
            </a:pPr>
            <a:endParaRPr lang="bg-BG" sz="1600">
              <a:solidFill>
                <a:srgbClr val="002060"/>
              </a:solidFill>
              <a:latin typeface="Georgia" pitchFamily="18" charset="0"/>
              <a:ea typeface="MS PGothic" pitchFamily="34" charset="-128"/>
              <a:cs typeface="Georgia" pitchFamily="18" charset="0"/>
            </a:endParaRPr>
          </a:p>
          <a:p>
            <a:pPr>
              <a:spcBef>
                <a:spcPct val="20000"/>
              </a:spcBef>
              <a:buFont typeface="Arial" pitchFamily="34" charset="0"/>
              <a:buChar char="•"/>
            </a:pPr>
            <a:endParaRPr lang="bg-BG" sz="1600">
              <a:solidFill>
                <a:srgbClr val="002060"/>
              </a:solidFill>
              <a:latin typeface="Georgia" pitchFamily="18" charset="0"/>
              <a:ea typeface="MS PGothic" pitchFamily="34" charset="-128"/>
              <a:cs typeface="Georgia" pitchFamily="18" charset="0"/>
            </a:endParaRPr>
          </a:p>
          <a:p>
            <a:pPr>
              <a:spcBef>
                <a:spcPct val="20000"/>
              </a:spcBef>
              <a:buFont typeface="Arial" pitchFamily="34" charset="0"/>
              <a:buChar char="•"/>
            </a:pPr>
            <a:endParaRPr lang="bg-BG" sz="1600">
              <a:solidFill>
                <a:srgbClr val="002060"/>
              </a:solidFill>
              <a:latin typeface="Georgia" pitchFamily="18" charset="0"/>
              <a:ea typeface="MS PGothic" pitchFamily="34" charset="-128"/>
              <a:cs typeface="Georgia" pitchFamily="18" charset="0"/>
            </a:endParaRPr>
          </a:p>
          <a:p>
            <a:pPr>
              <a:spcBef>
                <a:spcPct val="20000"/>
              </a:spcBef>
              <a:buFont typeface="Arial" pitchFamily="34" charset="0"/>
              <a:buChar char="•"/>
            </a:pPr>
            <a:r>
              <a:rPr lang="bg-BG" sz="1500" b="1">
                <a:solidFill>
                  <a:srgbClr val="002060"/>
                </a:solidFill>
                <a:latin typeface="Georgia" pitchFamily="18" charset="0"/>
                <a:ea typeface="MS PGothic" pitchFamily="34" charset="-128"/>
              </a:rPr>
              <a:t>Класификационен обзор на клуба</a:t>
            </a:r>
          </a:p>
          <a:p>
            <a:pPr>
              <a:spcBef>
                <a:spcPct val="20000"/>
              </a:spcBef>
              <a:buFont typeface="Arial" pitchFamily="34" charset="0"/>
              <a:buChar char="•"/>
            </a:pPr>
            <a:endParaRPr lang="bg-BG" sz="1500">
              <a:solidFill>
                <a:srgbClr val="002060"/>
              </a:solidFill>
              <a:latin typeface="Georgia" pitchFamily="18" charset="0"/>
              <a:ea typeface="MS PGothic" pitchFamily="34" charset="-128"/>
              <a:cs typeface="Georgia" pitchFamily="18" charset="0"/>
            </a:endParaRPr>
          </a:p>
          <a:p>
            <a:pPr>
              <a:buFont typeface="Arial" pitchFamily="34" charset="0"/>
              <a:buChar char="•"/>
            </a:pPr>
            <a:r>
              <a:rPr lang="bg-BG" sz="1500" b="1">
                <a:solidFill>
                  <a:srgbClr val="002060"/>
                </a:solidFill>
                <a:latin typeface="Georgia" pitchFamily="18" charset="0"/>
                <a:ea typeface="MS PGothic" pitchFamily="34" charset="-128"/>
                <a:cs typeface="Georgia" pitchFamily="18" charset="0"/>
              </a:rPr>
              <a:t>Протоколи от срещи на клуба, борда и комисиите</a:t>
            </a:r>
          </a:p>
          <a:p>
            <a:pPr>
              <a:buFont typeface="Arial" pitchFamily="34" charset="0"/>
              <a:buChar char="•"/>
            </a:pPr>
            <a:endParaRPr lang="en-US" sz="1500" b="1">
              <a:solidFill>
                <a:srgbClr val="002060"/>
              </a:solidFill>
              <a:latin typeface="Georgia" pitchFamily="18" charset="0"/>
              <a:ea typeface="MS PGothic" pitchFamily="34" charset="-128"/>
              <a:cs typeface="Georgia" pitchFamily="18" charset="0"/>
            </a:endParaRPr>
          </a:p>
          <a:p>
            <a:pPr>
              <a:buFont typeface="Arial" pitchFamily="34" charset="0"/>
              <a:buChar char="•"/>
            </a:pPr>
            <a:r>
              <a:rPr lang="bg-BG" sz="1500" b="1">
                <a:solidFill>
                  <a:srgbClr val="002060"/>
                </a:solidFill>
                <a:latin typeface="Georgia" pitchFamily="18" charset="0"/>
                <a:ea typeface="MS PGothic" pitchFamily="34" charset="-128"/>
                <a:cs typeface="Georgia" pitchFamily="18" charset="0"/>
              </a:rPr>
              <a:t>Списък за задължителен абонамент</a:t>
            </a:r>
          </a:p>
          <a:p>
            <a:pPr>
              <a:buFont typeface="Arial" pitchFamily="34" charset="0"/>
              <a:buChar char="•"/>
            </a:pPr>
            <a:endParaRPr lang="en-US" sz="1500" b="1">
              <a:solidFill>
                <a:srgbClr val="002060"/>
              </a:solidFill>
              <a:latin typeface="Georgia" pitchFamily="18" charset="0"/>
              <a:ea typeface="MS PGothic" pitchFamily="34" charset="-128"/>
              <a:cs typeface="Georgia" pitchFamily="18" charset="0"/>
            </a:endParaRPr>
          </a:p>
          <a:p>
            <a:pPr>
              <a:buFont typeface="Arial" pitchFamily="34" charset="0"/>
              <a:buChar char="•"/>
            </a:pPr>
            <a:r>
              <a:rPr lang="bg-BG" sz="1500" b="1">
                <a:solidFill>
                  <a:srgbClr val="002060"/>
                </a:solidFill>
                <a:latin typeface="Georgia" pitchFamily="18" charset="0"/>
                <a:ea typeface="MS PGothic" pitchFamily="34" charset="-128"/>
                <a:cs typeface="Georgia" pitchFamily="18" charset="0"/>
              </a:rPr>
              <a:t>Списък на членовете на клуба за Дистриктния Ротари указател</a:t>
            </a:r>
          </a:p>
          <a:p>
            <a:pPr>
              <a:buFont typeface="Arial" pitchFamily="34" charset="0"/>
              <a:buChar char="•"/>
            </a:pPr>
            <a:endParaRPr lang="en-US" sz="1500" b="1">
              <a:solidFill>
                <a:srgbClr val="002060"/>
              </a:solidFill>
              <a:latin typeface="Georgia" pitchFamily="18" charset="0"/>
              <a:ea typeface="MS PGothic" pitchFamily="34" charset="-128"/>
              <a:cs typeface="Georgia" pitchFamily="18" charset="0"/>
            </a:endParaRPr>
          </a:p>
          <a:p>
            <a:pPr>
              <a:buFont typeface="Arial" pitchFamily="34" charset="0"/>
              <a:buChar char="•"/>
            </a:pPr>
            <a:r>
              <a:rPr lang="bg-BG" sz="1500" b="1">
                <a:solidFill>
                  <a:srgbClr val="002060"/>
                </a:solidFill>
                <a:latin typeface="Georgia" pitchFamily="18" charset="0"/>
                <a:ea typeface="MS PGothic" pitchFamily="34" charset="-128"/>
                <a:cs typeface="Georgia" pitchFamily="18" charset="0"/>
              </a:rPr>
              <a:t>Финансови документи – фактури, банкови извлечения и др.</a:t>
            </a:r>
          </a:p>
          <a:p>
            <a:pPr>
              <a:buFont typeface="Arial" pitchFamily="34" charset="0"/>
              <a:buChar char="•"/>
            </a:pPr>
            <a:endParaRPr lang="en-US" sz="1500" b="1">
              <a:solidFill>
                <a:srgbClr val="002060"/>
              </a:solidFill>
              <a:latin typeface="Georgia" pitchFamily="18" charset="0"/>
              <a:ea typeface="MS PGothic" pitchFamily="34" charset="-128"/>
              <a:cs typeface="Georgia" pitchFamily="18" charset="0"/>
            </a:endParaRPr>
          </a:p>
          <a:p>
            <a:pPr>
              <a:buFont typeface="Arial" pitchFamily="34" charset="0"/>
              <a:buChar char="•"/>
            </a:pPr>
            <a:r>
              <a:rPr lang="bg-BG" sz="1500" b="1">
                <a:solidFill>
                  <a:srgbClr val="002060"/>
                </a:solidFill>
                <a:latin typeface="Georgia" pitchFamily="18" charset="0"/>
                <a:ea typeface="MS PGothic" pitchFamily="34" charset="-128"/>
                <a:cs typeface="Georgia" pitchFamily="18" charset="0"/>
              </a:rPr>
              <a:t>Медийни публикации, свързани с клуба и неговите проекти и дейности</a:t>
            </a:r>
          </a:p>
        </p:txBody>
      </p:sp>
      <p:sp>
        <p:nvSpPr>
          <p:cNvPr id="40966" name="TextBox 5"/>
          <p:cNvSpPr txBox="1">
            <a:spLocks noChangeArrowheads="1"/>
          </p:cNvSpPr>
          <p:nvPr/>
        </p:nvSpPr>
        <p:spPr bwMode="auto">
          <a:xfrm>
            <a:off x="3429000" y="1285875"/>
            <a:ext cx="2022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bg-BG" b="1">
                <a:solidFill>
                  <a:srgbClr val="002060"/>
                </a:solidFill>
                <a:latin typeface="Georgia" pitchFamily="18" charset="0"/>
              </a:rPr>
              <a:t>РОТАРИ КЛУБ</a:t>
            </a:r>
            <a:endParaRPr lang="en-US"/>
          </a:p>
        </p:txBody>
      </p:sp>
    </p:spTree>
    <p:extLst>
      <p:ext uri="{BB962C8B-B14F-4D97-AF65-F5344CB8AC3E}">
        <p14:creationId xmlns:p14="http://schemas.microsoft.com/office/powerpoint/2010/main" val="15918301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b="1" smtClean="0">
                <a:latin typeface="Arial Narrow" pitchFamily="34" charset="0"/>
              </a:rPr>
              <a:t>Клубни документи</a:t>
            </a:r>
          </a:p>
        </p:txBody>
      </p:sp>
      <p:sp>
        <p:nvSpPr>
          <p:cNvPr id="41987" name="Content Placeholder 2"/>
          <p:cNvSpPr>
            <a:spLocks noGrp="1"/>
          </p:cNvSpPr>
          <p:nvPr>
            <p:ph idx="1"/>
          </p:nvPr>
        </p:nvSpPr>
        <p:spPr bwMode="auto">
          <a:xfrm>
            <a:off x="457200" y="1052513"/>
            <a:ext cx="3971925"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bg-BG" sz="1600" smtClean="0">
              <a:solidFill>
                <a:srgbClr val="002060"/>
              </a:solidFill>
              <a:latin typeface="Georgia" pitchFamily="18" charset="0"/>
            </a:endParaRPr>
          </a:p>
          <a:p>
            <a:endParaRPr lang="bg-BG" sz="1600" smtClean="0">
              <a:solidFill>
                <a:srgbClr val="002060"/>
              </a:solidFill>
              <a:latin typeface="Georgia" pitchFamily="18" charset="0"/>
            </a:endParaRPr>
          </a:p>
          <a:p>
            <a:pPr>
              <a:spcBef>
                <a:spcPct val="0"/>
              </a:spcBef>
              <a:buFont typeface="Arial" pitchFamily="34" charset="0"/>
              <a:buNone/>
            </a:pPr>
            <a:r>
              <a:rPr lang="bg-BG" sz="1600" b="1" smtClean="0">
                <a:solidFill>
                  <a:srgbClr val="002060"/>
                </a:solidFill>
                <a:latin typeface="Georgia" pitchFamily="18" charset="0"/>
              </a:rPr>
              <a:t>								</a:t>
            </a:r>
            <a:r>
              <a:rPr lang="bg-BG" sz="1800" b="1" smtClean="0">
                <a:solidFill>
                  <a:srgbClr val="002060"/>
                </a:solidFill>
                <a:latin typeface="Georgia" pitchFamily="18" charset="0"/>
              </a:rPr>
              <a:t>СДРУЖЕНИЕ РК</a:t>
            </a:r>
          </a:p>
          <a:p>
            <a:pPr lvl="1">
              <a:spcBef>
                <a:spcPct val="0"/>
              </a:spcBef>
            </a:pPr>
            <a:endParaRPr lang="bg-BG" sz="1800" smtClean="0">
              <a:solidFill>
                <a:srgbClr val="002060"/>
              </a:solidFill>
              <a:latin typeface="Georgia" pitchFamily="18" charset="0"/>
            </a:endParaRPr>
          </a:p>
          <a:p>
            <a:pPr lvl="1">
              <a:spcBef>
                <a:spcPct val="0"/>
              </a:spcBef>
            </a:pPr>
            <a:endParaRPr lang="bg-BG" sz="1600" smtClean="0">
              <a:solidFill>
                <a:srgbClr val="002060"/>
              </a:solidFill>
              <a:latin typeface="Georgia" pitchFamily="18" charset="0"/>
            </a:endParaRPr>
          </a:p>
          <a:p>
            <a:pPr>
              <a:spcBef>
                <a:spcPct val="0"/>
              </a:spcBef>
            </a:pPr>
            <a:r>
              <a:rPr lang="bg-BG" sz="1600" b="1" smtClean="0">
                <a:solidFill>
                  <a:srgbClr val="002060"/>
                </a:solidFill>
                <a:latin typeface="Georgia" pitchFamily="18" charset="0"/>
              </a:rPr>
              <a:t>Съдебно решение за регистрацията на  клуба</a:t>
            </a:r>
          </a:p>
          <a:p>
            <a:pPr>
              <a:spcBef>
                <a:spcPct val="0"/>
              </a:spcBef>
            </a:pPr>
            <a:endParaRPr lang="bg-BG" sz="1600" b="1" smtClean="0">
              <a:solidFill>
                <a:srgbClr val="002060"/>
              </a:solidFill>
              <a:latin typeface="Georgia" pitchFamily="18" charset="0"/>
            </a:endParaRPr>
          </a:p>
          <a:p>
            <a:pPr>
              <a:spcBef>
                <a:spcPct val="0"/>
              </a:spcBef>
            </a:pPr>
            <a:endParaRPr lang="en-US" sz="1600" b="1" smtClean="0">
              <a:solidFill>
                <a:srgbClr val="002060"/>
              </a:solidFill>
              <a:latin typeface="Georgia" pitchFamily="18" charset="0"/>
            </a:endParaRPr>
          </a:p>
          <a:p>
            <a:pPr>
              <a:spcBef>
                <a:spcPct val="0"/>
              </a:spcBef>
            </a:pPr>
            <a:r>
              <a:rPr lang="bg-BG" sz="1600" b="1" smtClean="0">
                <a:solidFill>
                  <a:srgbClr val="002060"/>
                </a:solidFill>
                <a:latin typeface="Georgia" pitchFamily="18" charset="0"/>
              </a:rPr>
              <a:t>Устав на клуба</a:t>
            </a:r>
          </a:p>
          <a:p>
            <a:pPr>
              <a:spcBef>
                <a:spcPct val="0"/>
              </a:spcBef>
            </a:pPr>
            <a:endParaRPr lang="bg-BG" sz="1600" b="1" smtClean="0">
              <a:solidFill>
                <a:srgbClr val="002060"/>
              </a:solidFill>
              <a:latin typeface="Georgia" pitchFamily="18" charset="0"/>
            </a:endParaRPr>
          </a:p>
          <a:p>
            <a:pPr>
              <a:spcBef>
                <a:spcPct val="0"/>
              </a:spcBef>
            </a:pPr>
            <a:endParaRPr lang="en-US" sz="1600" b="1" smtClean="0">
              <a:solidFill>
                <a:srgbClr val="002060"/>
              </a:solidFill>
              <a:latin typeface="Georgia" pitchFamily="18" charset="0"/>
            </a:endParaRPr>
          </a:p>
          <a:p>
            <a:pPr>
              <a:spcBef>
                <a:spcPct val="0"/>
              </a:spcBef>
            </a:pPr>
            <a:r>
              <a:rPr lang="bg-BG" sz="1600" b="1" smtClean="0">
                <a:solidFill>
                  <a:srgbClr val="002060"/>
                </a:solidFill>
                <a:latin typeface="Georgia" pitchFamily="18" charset="0"/>
              </a:rPr>
              <a:t>Актуален списък на членовете на сдружението/клуба</a:t>
            </a:r>
          </a:p>
          <a:p>
            <a:pPr>
              <a:spcBef>
                <a:spcPct val="0"/>
              </a:spcBef>
            </a:pPr>
            <a:endParaRPr lang="en-US" sz="1600" b="1" smtClean="0">
              <a:solidFill>
                <a:srgbClr val="002060"/>
              </a:solidFill>
              <a:latin typeface="Georgia" pitchFamily="18" charset="0"/>
            </a:endParaRPr>
          </a:p>
          <a:p>
            <a:endParaRPr lang="bg-BG" sz="1600" smtClean="0">
              <a:solidFill>
                <a:srgbClr val="002060"/>
              </a:solidFill>
              <a:latin typeface="Georgia" pitchFamily="18" charset="0"/>
            </a:endParaRPr>
          </a:p>
        </p:txBody>
      </p:sp>
      <p:sp>
        <p:nvSpPr>
          <p:cNvPr id="41988"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7000"/>
              </a:lnSpc>
              <a:spcAft>
                <a:spcPts val="800"/>
              </a:spcAft>
            </a:pPr>
            <a:r>
              <a:rPr lang="bg-BG">
                <a:latin typeface="Calibri" pitchFamily="34" charset="0"/>
                <a:ea typeface="Calibri" pitchFamily="34" charset="0"/>
                <a:cs typeface="Times New Roman" pitchFamily="18" charset="0"/>
              </a:rPr>
              <a:t> </a:t>
            </a:r>
          </a:p>
        </p:txBody>
      </p:sp>
      <p:pic>
        <p:nvPicPr>
          <p:cNvPr id="5" name="Picture 4" descr="клубни докумени.jpg"/>
          <p:cNvPicPr>
            <a:picLocks noChangeAspect="1"/>
          </p:cNvPicPr>
          <p:nvPr/>
        </p:nvPicPr>
        <p:blipFill>
          <a:blip r:embed="rId3"/>
          <a:stretch>
            <a:fillRect/>
          </a:stretch>
        </p:blipFill>
        <p:spPr>
          <a:xfrm>
            <a:off x="5072066" y="2071678"/>
            <a:ext cx="3111838" cy="2000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805963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b="1" smtClean="0">
                <a:latin typeface="Arial Narrow" pitchFamily="34" charset="0"/>
              </a:rPr>
              <a:t>Клубни документи</a:t>
            </a:r>
          </a:p>
        </p:txBody>
      </p:sp>
      <p:sp>
        <p:nvSpPr>
          <p:cNvPr id="43011" name="Content Placeholder 2"/>
          <p:cNvSpPr>
            <a:spLocks noGrp="1"/>
          </p:cNvSpPr>
          <p:nvPr>
            <p:ph idx="1"/>
          </p:nvPr>
        </p:nvSpPr>
        <p:spPr bwMode="auto">
          <a:xfrm>
            <a:off x="457200" y="1052513"/>
            <a:ext cx="8401050"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buFont typeface="Arial" pitchFamily="34" charset="0"/>
              <a:buNone/>
            </a:pPr>
            <a:r>
              <a:rPr lang="bg-BG" sz="1600" b="1" smtClean="0">
                <a:solidFill>
                  <a:srgbClr val="002060"/>
                </a:solidFill>
                <a:latin typeface="Georgia" pitchFamily="18" charset="0"/>
              </a:rPr>
              <a:t>			</a:t>
            </a:r>
          </a:p>
          <a:p>
            <a:pPr>
              <a:spcBef>
                <a:spcPct val="0"/>
              </a:spcBef>
              <a:buFont typeface="Arial" pitchFamily="34" charset="0"/>
              <a:buNone/>
            </a:pPr>
            <a:r>
              <a:rPr lang="bg-BG" sz="1600" b="1" smtClean="0">
                <a:solidFill>
                  <a:srgbClr val="002060"/>
                </a:solidFill>
                <a:latin typeface="Georgia" pitchFamily="18" charset="0"/>
              </a:rPr>
              <a:t>									ДЕЙСТВИЯ</a:t>
            </a:r>
          </a:p>
          <a:p>
            <a:pPr>
              <a:spcBef>
                <a:spcPct val="0"/>
              </a:spcBef>
              <a:buFont typeface="Arial" pitchFamily="34" charset="0"/>
              <a:buNone/>
            </a:pPr>
            <a:endParaRPr lang="en-US" sz="1600" b="1" smtClean="0">
              <a:solidFill>
                <a:srgbClr val="002060"/>
              </a:solidFill>
              <a:latin typeface="Georgia" pitchFamily="18" charset="0"/>
            </a:endParaRPr>
          </a:p>
          <a:p>
            <a:pPr>
              <a:spcBef>
                <a:spcPct val="0"/>
              </a:spcBef>
            </a:pPr>
            <a:r>
              <a:rPr lang="bg-BG" sz="1600" b="1" smtClean="0">
                <a:solidFill>
                  <a:srgbClr val="002060"/>
                </a:solidFill>
                <a:latin typeface="Georgia" pitchFamily="18" charset="0"/>
              </a:rPr>
              <a:t>Като Секретар на клуба, вие управлявате клубната документация</a:t>
            </a:r>
            <a:endParaRPr lang="en-US" sz="1600" b="1" smtClean="0">
              <a:solidFill>
                <a:srgbClr val="002060"/>
              </a:solidFill>
              <a:latin typeface="Georgia" pitchFamily="18" charset="0"/>
            </a:endParaRPr>
          </a:p>
          <a:p>
            <a:pPr>
              <a:spcBef>
                <a:spcPct val="0"/>
              </a:spcBef>
            </a:pPr>
            <a:endParaRPr lang="bg-BG" sz="1600" b="1" smtClean="0">
              <a:solidFill>
                <a:srgbClr val="002060"/>
              </a:solidFill>
              <a:latin typeface="Georgia" pitchFamily="18" charset="0"/>
            </a:endParaRPr>
          </a:p>
          <a:p>
            <a:pPr>
              <a:spcBef>
                <a:spcPct val="0"/>
              </a:spcBef>
            </a:pPr>
            <a:r>
              <a:rPr lang="bg-BG" sz="1600" b="1" smtClean="0">
                <a:solidFill>
                  <a:srgbClr val="002060"/>
                </a:solidFill>
                <a:latin typeface="Georgia" pitchFamily="18" charset="0"/>
              </a:rPr>
              <a:t>Приемете в началото на ротарианската година от напускащия Секретар всички клубни папки и файлове</a:t>
            </a:r>
            <a:endParaRPr lang="en-US" sz="1600" b="1" smtClean="0">
              <a:solidFill>
                <a:srgbClr val="002060"/>
              </a:solidFill>
              <a:latin typeface="Georgia" pitchFamily="18" charset="0"/>
            </a:endParaRPr>
          </a:p>
          <a:p>
            <a:pPr>
              <a:spcBef>
                <a:spcPct val="0"/>
              </a:spcBef>
            </a:pPr>
            <a:endParaRPr lang="bg-BG" sz="1600" b="1" smtClean="0">
              <a:solidFill>
                <a:srgbClr val="002060"/>
              </a:solidFill>
              <a:latin typeface="Georgia" pitchFamily="18" charset="0"/>
            </a:endParaRPr>
          </a:p>
          <a:p>
            <a:pPr>
              <a:spcBef>
                <a:spcPct val="0"/>
              </a:spcBef>
            </a:pPr>
            <a:r>
              <a:rPr lang="bg-BG" sz="1600" b="1" smtClean="0">
                <a:solidFill>
                  <a:srgbClr val="002060"/>
                </a:solidFill>
                <a:latin typeface="Georgia" pitchFamily="18" charset="0"/>
              </a:rPr>
              <a:t>Документирайте всички дейности на вашия клуб през вашия мандат</a:t>
            </a:r>
            <a:endParaRPr lang="en-US" sz="1600" b="1" smtClean="0">
              <a:solidFill>
                <a:srgbClr val="002060"/>
              </a:solidFill>
              <a:latin typeface="Georgia" pitchFamily="18" charset="0"/>
            </a:endParaRPr>
          </a:p>
          <a:p>
            <a:pPr>
              <a:spcBef>
                <a:spcPct val="0"/>
              </a:spcBef>
            </a:pPr>
            <a:endParaRPr lang="bg-BG" sz="1600" b="1" smtClean="0">
              <a:solidFill>
                <a:srgbClr val="002060"/>
              </a:solidFill>
              <a:latin typeface="Georgia" pitchFamily="18" charset="0"/>
            </a:endParaRPr>
          </a:p>
          <a:p>
            <a:pPr>
              <a:spcBef>
                <a:spcPct val="0"/>
              </a:spcBef>
            </a:pPr>
            <a:r>
              <a:rPr lang="bg-BG" sz="1600" b="1" smtClean="0">
                <a:solidFill>
                  <a:srgbClr val="002060"/>
                </a:solidFill>
                <a:latin typeface="Georgia" pitchFamily="18" charset="0"/>
              </a:rPr>
              <a:t>Документирайте кореспонденцията на клуба – съхранявайте е-мейл, официални съобщения и покани</a:t>
            </a:r>
            <a:endParaRPr lang="en-US" sz="1600" b="1" smtClean="0">
              <a:solidFill>
                <a:srgbClr val="002060"/>
              </a:solidFill>
              <a:latin typeface="Georgia" pitchFamily="18" charset="0"/>
            </a:endParaRPr>
          </a:p>
          <a:p>
            <a:pPr>
              <a:spcBef>
                <a:spcPct val="0"/>
              </a:spcBef>
            </a:pPr>
            <a:endParaRPr lang="bg-BG" sz="1600" b="1" smtClean="0">
              <a:solidFill>
                <a:srgbClr val="002060"/>
              </a:solidFill>
              <a:latin typeface="Georgia" pitchFamily="18" charset="0"/>
            </a:endParaRPr>
          </a:p>
          <a:p>
            <a:pPr>
              <a:spcBef>
                <a:spcPct val="0"/>
              </a:spcBef>
            </a:pPr>
            <a:r>
              <a:rPr lang="bg-BG" sz="1600" b="1" smtClean="0">
                <a:solidFill>
                  <a:srgbClr val="002060"/>
                </a:solidFill>
                <a:latin typeface="Georgia" pitchFamily="18" charset="0"/>
              </a:rPr>
              <a:t>Направете годишен отчет на Секретаря за:</a:t>
            </a:r>
            <a:endParaRPr lang="en-US" sz="1600" b="1" smtClean="0">
              <a:solidFill>
                <a:srgbClr val="002060"/>
              </a:solidFill>
              <a:latin typeface="Georgia" pitchFamily="18" charset="0"/>
            </a:endParaRPr>
          </a:p>
          <a:p>
            <a:pPr>
              <a:spcBef>
                <a:spcPct val="0"/>
              </a:spcBef>
              <a:buFont typeface="Arial" pitchFamily="34" charset="0"/>
              <a:buNone/>
            </a:pPr>
            <a:r>
              <a:rPr lang="bg-BG" sz="1600" b="1" smtClean="0">
                <a:solidFill>
                  <a:srgbClr val="002060"/>
                </a:solidFill>
                <a:latin typeface="Georgia" pitchFamily="18" charset="0"/>
              </a:rPr>
              <a:t>		 √ новопостъпили членове</a:t>
            </a:r>
            <a:endParaRPr lang="en-US" sz="1600" b="1" smtClean="0">
              <a:solidFill>
                <a:srgbClr val="002060"/>
              </a:solidFill>
              <a:latin typeface="Georgia" pitchFamily="18" charset="0"/>
            </a:endParaRPr>
          </a:p>
          <a:p>
            <a:pPr>
              <a:spcBef>
                <a:spcPct val="0"/>
              </a:spcBef>
              <a:buFont typeface="Arial" pitchFamily="34" charset="0"/>
              <a:buNone/>
            </a:pPr>
            <a:r>
              <a:rPr lang="bg-BG" sz="1600" b="1" smtClean="0">
                <a:solidFill>
                  <a:srgbClr val="002060"/>
                </a:solidFill>
                <a:latin typeface="Georgia" pitchFamily="18" charset="0"/>
              </a:rPr>
              <a:t>		 √ напуснали членове</a:t>
            </a:r>
            <a:endParaRPr lang="en-US" sz="1600" b="1" smtClean="0">
              <a:solidFill>
                <a:srgbClr val="002060"/>
              </a:solidFill>
              <a:latin typeface="Georgia" pitchFamily="18" charset="0"/>
            </a:endParaRPr>
          </a:p>
          <a:p>
            <a:pPr>
              <a:spcBef>
                <a:spcPct val="0"/>
              </a:spcBef>
              <a:buFont typeface="Arial" pitchFamily="34" charset="0"/>
              <a:buNone/>
            </a:pPr>
            <a:r>
              <a:rPr lang="bg-BG" sz="1600" b="1" smtClean="0">
                <a:solidFill>
                  <a:srgbClr val="002060"/>
                </a:solidFill>
                <a:latin typeface="Georgia" pitchFamily="18" charset="0"/>
              </a:rPr>
              <a:t>		 √ незаети квалификации</a:t>
            </a:r>
            <a:endParaRPr lang="en-US" sz="1600" b="1" smtClean="0">
              <a:solidFill>
                <a:srgbClr val="002060"/>
              </a:solidFill>
              <a:latin typeface="Georgia" pitchFamily="18" charset="0"/>
            </a:endParaRPr>
          </a:p>
          <a:p>
            <a:pPr>
              <a:spcBef>
                <a:spcPct val="0"/>
              </a:spcBef>
              <a:buFont typeface="Arial" pitchFamily="34" charset="0"/>
              <a:buNone/>
            </a:pPr>
            <a:r>
              <a:rPr lang="bg-BG" sz="1600" b="1" smtClean="0">
                <a:solidFill>
                  <a:srgbClr val="002060"/>
                </a:solidFill>
                <a:latin typeface="Georgia" pitchFamily="18" charset="0"/>
              </a:rPr>
              <a:t>		 √ промени в Правилник и Устав</a:t>
            </a:r>
            <a:endParaRPr lang="en-US" sz="1600" b="1" smtClean="0">
              <a:solidFill>
                <a:srgbClr val="002060"/>
              </a:solidFill>
              <a:latin typeface="Georgia" pitchFamily="18" charset="0"/>
            </a:endParaRPr>
          </a:p>
          <a:p>
            <a:pPr>
              <a:spcBef>
                <a:spcPct val="0"/>
              </a:spcBef>
              <a:buFont typeface="Arial" pitchFamily="34" charset="0"/>
              <a:buNone/>
            </a:pPr>
            <a:r>
              <a:rPr lang="bg-BG" sz="1600" b="1" smtClean="0">
                <a:solidFill>
                  <a:srgbClr val="002060"/>
                </a:solidFill>
                <a:latin typeface="Georgia" pitchFamily="18" charset="0"/>
              </a:rPr>
              <a:t>		 √ други дейностти</a:t>
            </a:r>
            <a:endParaRPr lang="en-US" sz="1600" b="1" smtClean="0">
              <a:solidFill>
                <a:srgbClr val="002060"/>
              </a:solidFill>
              <a:latin typeface="Georgia" pitchFamily="18" charset="0"/>
            </a:endParaRPr>
          </a:p>
        </p:txBody>
      </p:sp>
      <p:sp>
        <p:nvSpPr>
          <p:cNvPr id="43012"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7000"/>
              </a:lnSpc>
              <a:spcAft>
                <a:spcPts val="800"/>
              </a:spcAft>
            </a:pPr>
            <a:r>
              <a:rPr lang="bg-BG">
                <a:latin typeface="Calibri" pitchFamily="34" charset="0"/>
                <a:ea typeface="Calibri" pitchFamily="34" charset="0"/>
                <a:cs typeface="Times New Roman" pitchFamily="18" charset="0"/>
              </a:rPr>
              <a:t> </a:t>
            </a:r>
          </a:p>
        </p:txBody>
      </p:sp>
      <p:pic>
        <p:nvPicPr>
          <p:cNvPr id="43013" name="Picture 4" descr="чек лист.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86438" y="3929063"/>
            <a:ext cx="22193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96998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чек лист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4357688"/>
            <a:ext cx="2786062"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b="1" smtClean="0">
                <a:latin typeface="Arial Narrow" pitchFamily="34" charset="0"/>
              </a:rPr>
              <a:t>Клубни документи</a:t>
            </a:r>
          </a:p>
        </p:txBody>
      </p:sp>
      <p:sp>
        <p:nvSpPr>
          <p:cNvPr id="44036" name="Content Placeholder 2"/>
          <p:cNvSpPr>
            <a:spLocks noGrp="1"/>
          </p:cNvSpPr>
          <p:nvPr>
            <p:ph idx="1"/>
          </p:nvPr>
        </p:nvSpPr>
        <p:spPr bwMode="auto">
          <a:xfrm>
            <a:off x="457200" y="1052513"/>
            <a:ext cx="8401050"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itchFamily="34" charset="0"/>
              <a:buNone/>
            </a:pPr>
            <a:r>
              <a:rPr lang="bg-BG" sz="1600" b="1" smtClean="0">
                <a:solidFill>
                  <a:srgbClr val="002060"/>
                </a:solidFill>
                <a:latin typeface="Georgia" pitchFamily="18" charset="0"/>
              </a:rPr>
              <a:t>									ДЕЙСТВИЯ</a:t>
            </a:r>
            <a:endParaRPr lang="en-US" sz="1600" b="1" smtClean="0">
              <a:solidFill>
                <a:srgbClr val="002060"/>
              </a:solidFill>
              <a:latin typeface="Georgia" pitchFamily="18" charset="0"/>
            </a:endParaRPr>
          </a:p>
          <a:p>
            <a:endParaRPr lang="bg-BG" sz="1600" b="1" smtClean="0">
              <a:solidFill>
                <a:srgbClr val="002060"/>
              </a:solidFill>
              <a:latin typeface="Georgia" pitchFamily="18" charset="0"/>
            </a:endParaRPr>
          </a:p>
          <a:p>
            <a:r>
              <a:rPr lang="bg-BG" sz="1600" b="1" smtClean="0">
                <a:solidFill>
                  <a:srgbClr val="002060"/>
                </a:solidFill>
                <a:latin typeface="Georgia" pitchFamily="18" charset="0"/>
              </a:rPr>
              <a:t>В края на годината работете с Президента и актуализирайте клубния архив</a:t>
            </a:r>
          </a:p>
          <a:p>
            <a:endParaRPr lang="en-US" sz="1600" b="1" smtClean="0">
              <a:solidFill>
                <a:srgbClr val="002060"/>
              </a:solidFill>
              <a:latin typeface="Georgia" pitchFamily="18" charset="0"/>
            </a:endParaRPr>
          </a:p>
          <a:p>
            <a:r>
              <a:rPr lang="bg-BG" sz="1600" b="1" smtClean="0">
                <a:solidFill>
                  <a:srgbClr val="002060"/>
                </a:solidFill>
                <a:latin typeface="Georgia" pitchFamily="18" charset="0"/>
              </a:rPr>
              <a:t>Направете резюме на дейностите през годината:</a:t>
            </a:r>
            <a:endParaRPr lang="en-US" sz="1600" b="1" smtClean="0">
              <a:solidFill>
                <a:srgbClr val="002060"/>
              </a:solidFill>
              <a:latin typeface="Georgia" pitchFamily="18" charset="0"/>
            </a:endParaRPr>
          </a:p>
          <a:p>
            <a:pPr>
              <a:buFont typeface="Arial" pitchFamily="34" charset="0"/>
              <a:buNone/>
            </a:pPr>
            <a:r>
              <a:rPr lang="bg-BG" sz="1600" b="1" smtClean="0">
                <a:solidFill>
                  <a:srgbClr val="002060"/>
                </a:solidFill>
                <a:latin typeface="Georgia" pitchFamily="18" charset="0"/>
              </a:rPr>
              <a:t>		√  фотографии на офицери и събития – с кратко описание </a:t>
            </a:r>
            <a:endParaRPr lang="en-US" sz="1600" b="1" smtClean="0">
              <a:solidFill>
                <a:srgbClr val="002060"/>
              </a:solidFill>
              <a:latin typeface="Georgia" pitchFamily="18" charset="0"/>
            </a:endParaRPr>
          </a:p>
          <a:p>
            <a:pPr>
              <a:buFont typeface="Arial" pitchFamily="34" charset="0"/>
              <a:buNone/>
            </a:pPr>
            <a:r>
              <a:rPr lang="bg-BG" sz="1600" b="1" smtClean="0">
                <a:solidFill>
                  <a:srgbClr val="002060"/>
                </a:solidFill>
                <a:latin typeface="Georgia" pitchFamily="18" charset="0"/>
              </a:rPr>
              <a:t>		√  фотографии на забележителни постижения– с кратко описание</a:t>
            </a:r>
            <a:endParaRPr lang="en-US" sz="1600" b="1" smtClean="0">
              <a:solidFill>
                <a:srgbClr val="002060"/>
              </a:solidFill>
              <a:latin typeface="Georgia" pitchFamily="18" charset="0"/>
            </a:endParaRPr>
          </a:p>
          <a:p>
            <a:pPr>
              <a:buFont typeface="Arial" pitchFamily="34" charset="0"/>
              <a:buNone/>
            </a:pPr>
            <a:r>
              <a:rPr lang="bg-BG" sz="1600" b="1" smtClean="0">
                <a:solidFill>
                  <a:srgbClr val="002060"/>
                </a:solidFill>
                <a:latin typeface="Georgia" pitchFamily="18" charset="0"/>
              </a:rPr>
              <a:t>		√  имената на нови членове</a:t>
            </a:r>
          </a:p>
          <a:p>
            <a:pPr>
              <a:buFont typeface="Arial" pitchFamily="34" charset="0"/>
              <a:buNone/>
            </a:pPr>
            <a:endParaRPr lang="bg-BG" sz="1600" b="1" smtClean="0">
              <a:solidFill>
                <a:srgbClr val="002060"/>
              </a:solidFill>
              <a:latin typeface="Georgia" pitchFamily="18" charset="0"/>
            </a:endParaRPr>
          </a:p>
          <a:p>
            <a:r>
              <a:rPr lang="bg-BG" sz="1600" b="1" smtClean="0">
                <a:solidFill>
                  <a:srgbClr val="002060"/>
                </a:solidFill>
                <a:latin typeface="Georgia" pitchFamily="18" charset="0"/>
              </a:rPr>
              <a:t>Срещнете се с наследника си и да му предадете клубната документация</a:t>
            </a:r>
            <a:endParaRPr lang="en-US" sz="1600" b="1" smtClean="0">
              <a:solidFill>
                <a:srgbClr val="002060"/>
              </a:solidFill>
              <a:latin typeface="Georgia" pitchFamily="18" charset="0"/>
            </a:endParaRPr>
          </a:p>
          <a:p>
            <a:endParaRPr lang="bg-BG" sz="1600" b="1" smtClean="0">
              <a:solidFill>
                <a:srgbClr val="002060"/>
              </a:solidFill>
              <a:latin typeface="Georgia" pitchFamily="18" charset="0"/>
            </a:endParaRPr>
          </a:p>
        </p:txBody>
      </p:sp>
      <p:sp>
        <p:nvSpPr>
          <p:cNvPr id="44037"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7000"/>
              </a:lnSpc>
              <a:spcAft>
                <a:spcPts val="800"/>
              </a:spcAft>
            </a:pPr>
            <a:r>
              <a:rPr lang="bg-BG">
                <a:latin typeface="Calibri" pitchFamily="34" charset="0"/>
                <a:ea typeface="Calibri" pitchFamily="34" charset="0"/>
                <a:cs typeface="Times New Roman" pitchFamily="18" charset="0"/>
              </a:rPr>
              <a:t> </a:t>
            </a:r>
          </a:p>
        </p:txBody>
      </p:sp>
    </p:spTree>
    <p:extLst>
      <p:ext uri="{BB962C8B-B14F-4D97-AF65-F5344CB8AC3E}">
        <p14:creationId xmlns:p14="http://schemas.microsoft.com/office/powerpoint/2010/main" val="34788007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b="1" smtClean="0">
                <a:latin typeface="Arial Narrow" pitchFamily="34" charset="0"/>
              </a:rPr>
              <a:t>АРХИВ НА КЛУБА</a:t>
            </a:r>
          </a:p>
        </p:txBody>
      </p:sp>
      <p:sp>
        <p:nvSpPr>
          <p:cNvPr id="45059" name="Content Placeholder 2"/>
          <p:cNvSpPr>
            <a:spLocks noGrp="1"/>
          </p:cNvSpPr>
          <p:nvPr>
            <p:ph idx="1"/>
          </p:nvPr>
        </p:nvSpPr>
        <p:spPr bwMode="auto">
          <a:xfrm>
            <a:off x="457200" y="1052513"/>
            <a:ext cx="8401050"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buFont typeface="Arial" pitchFamily="34" charset="0"/>
              <a:buNone/>
            </a:pPr>
            <a:r>
              <a:rPr lang="bg-BG" sz="1600" b="1" smtClean="0">
                <a:solidFill>
                  <a:srgbClr val="002060"/>
                </a:solidFill>
                <a:latin typeface="Georgia" pitchFamily="18" charset="0"/>
              </a:rPr>
              <a:t>			</a:t>
            </a:r>
          </a:p>
          <a:p>
            <a:pPr>
              <a:spcBef>
                <a:spcPct val="0"/>
              </a:spcBef>
            </a:pPr>
            <a:r>
              <a:rPr lang="bg-BG" sz="1600" b="1" smtClean="0">
                <a:solidFill>
                  <a:srgbClr val="002060"/>
                </a:solidFill>
                <a:latin typeface="Georgia" pitchFamily="18" charset="0"/>
              </a:rPr>
              <a:t>Кандидатурата на вашия клуб за членство в Ротари</a:t>
            </a:r>
            <a:endParaRPr lang="en-US" sz="1600" b="1" smtClean="0">
              <a:solidFill>
                <a:srgbClr val="002060"/>
              </a:solidFill>
              <a:latin typeface="Georgia" pitchFamily="18" charset="0"/>
            </a:endParaRPr>
          </a:p>
          <a:p>
            <a:pPr>
              <a:spcBef>
                <a:spcPct val="0"/>
              </a:spcBef>
            </a:pPr>
            <a:endParaRPr lang="bg-BG" sz="1600" b="1" smtClean="0">
              <a:solidFill>
                <a:srgbClr val="002060"/>
              </a:solidFill>
              <a:latin typeface="Georgia" pitchFamily="18" charset="0"/>
            </a:endParaRPr>
          </a:p>
          <a:p>
            <a:pPr>
              <a:spcBef>
                <a:spcPct val="0"/>
              </a:spcBef>
            </a:pPr>
            <a:r>
              <a:rPr lang="bg-BG" sz="1600" b="1" smtClean="0">
                <a:solidFill>
                  <a:srgbClr val="002060"/>
                </a:solidFill>
                <a:latin typeface="Georgia" pitchFamily="18" charset="0"/>
              </a:rPr>
              <a:t>Списък на членовете учредители</a:t>
            </a:r>
          </a:p>
          <a:p>
            <a:pPr>
              <a:spcBef>
                <a:spcPct val="0"/>
              </a:spcBef>
            </a:pPr>
            <a:endParaRPr lang="en-US" sz="1600" b="1" smtClean="0">
              <a:solidFill>
                <a:srgbClr val="002060"/>
              </a:solidFill>
              <a:latin typeface="Georgia" pitchFamily="18" charset="0"/>
            </a:endParaRPr>
          </a:p>
          <a:p>
            <a:pPr>
              <a:spcBef>
                <a:spcPct val="0"/>
              </a:spcBef>
            </a:pPr>
            <a:r>
              <a:rPr lang="bg-BG" sz="1600" b="1" smtClean="0">
                <a:solidFill>
                  <a:srgbClr val="002060"/>
                </a:solidFill>
                <a:latin typeface="Georgia" pitchFamily="18" charset="0"/>
              </a:rPr>
              <a:t>Чартърен лист на клуба в РИ</a:t>
            </a:r>
          </a:p>
          <a:p>
            <a:pPr>
              <a:spcBef>
                <a:spcPct val="0"/>
              </a:spcBef>
            </a:pPr>
            <a:endParaRPr lang="en-US" sz="1600" b="1" smtClean="0">
              <a:solidFill>
                <a:srgbClr val="002060"/>
              </a:solidFill>
              <a:latin typeface="Georgia" pitchFamily="18" charset="0"/>
            </a:endParaRPr>
          </a:p>
          <a:p>
            <a:pPr>
              <a:spcBef>
                <a:spcPct val="0"/>
              </a:spcBef>
            </a:pPr>
            <a:r>
              <a:rPr lang="bg-BG" sz="1600" b="1" smtClean="0">
                <a:solidFill>
                  <a:srgbClr val="002060"/>
                </a:solidFill>
                <a:latin typeface="Georgia" pitchFamily="18" charset="0"/>
              </a:rPr>
              <a:t>Сертификати от обучителни семинари</a:t>
            </a:r>
          </a:p>
          <a:p>
            <a:pPr>
              <a:spcBef>
                <a:spcPct val="0"/>
              </a:spcBef>
            </a:pPr>
            <a:endParaRPr lang="en-US" sz="1600" b="1" smtClean="0">
              <a:solidFill>
                <a:srgbClr val="002060"/>
              </a:solidFill>
              <a:latin typeface="Georgia" pitchFamily="18" charset="0"/>
            </a:endParaRPr>
          </a:p>
          <a:p>
            <a:pPr>
              <a:spcBef>
                <a:spcPct val="0"/>
              </a:spcBef>
            </a:pPr>
            <a:r>
              <a:rPr lang="bg-BG" sz="1600" b="1" smtClean="0">
                <a:solidFill>
                  <a:srgbClr val="002060"/>
                </a:solidFill>
                <a:latin typeface="Georgia" pitchFamily="18" charset="0"/>
              </a:rPr>
              <a:t>Екземпляри от Формата въпросник за посещението на Дистрикт Гуверньорите и съответните документи</a:t>
            </a:r>
          </a:p>
          <a:p>
            <a:pPr>
              <a:spcBef>
                <a:spcPct val="0"/>
              </a:spcBef>
            </a:pPr>
            <a:endParaRPr lang="en-US" sz="1600" b="1" smtClean="0">
              <a:solidFill>
                <a:srgbClr val="002060"/>
              </a:solidFill>
              <a:latin typeface="Georgia" pitchFamily="18" charset="0"/>
            </a:endParaRPr>
          </a:p>
          <a:p>
            <a:pPr>
              <a:spcBef>
                <a:spcPct val="0"/>
              </a:spcBef>
            </a:pPr>
            <a:r>
              <a:rPr lang="bg-BG" sz="1600" b="1" smtClean="0">
                <a:solidFill>
                  <a:srgbClr val="002060"/>
                </a:solidFill>
                <a:latin typeface="Georgia" pitchFamily="18" charset="0"/>
              </a:rPr>
              <a:t>Тестове за квалифициране на клуба за участие в проекти от ФР</a:t>
            </a:r>
          </a:p>
          <a:p>
            <a:pPr>
              <a:spcBef>
                <a:spcPct val="0"/>
              </a:spcBef>
            </a:pPr>
            <a:endParaRPr lang="en-US" sz="1600" b="1" smtClean="0">
              <a:solidFill>
                <a:srgbClr val="002060"/>
              </a:solidFill>
              <a:latin typeface="Georgia" pitchFamily="18" charset="0"/>
            </a:endParaRPr>
          </a:p>
          <a:p>
            <a:pPr>
              <a:spcBef>
                <a:spcPct val="0"/>
              </a:spcBef>
            </a:pPr>
            <a:r>
              <a:rPr lang="bg-BG" sz="1600" b="1" smtClean="0">
                <a:solidFill>
                  <a:srgbClr val="002060"/>
                </a:solidFill>
                <a:latin typeface="Georgia" pitchFamily="18" charset="0"/>
              </a:rPr>
              <a:t>Клубен меморандум за разбирателство</a:t>
            </a:r>
          </a:p>
          <a:p>
            <a:pPr>
              <a:spcBef>
                <a:spcPct val="0"/>
              </a:spcBef>
            </a:pPr>
            <a:endParaRPr lang="en-US" sz="1600" b="1" smtClean="0">
              <a:solidFill>
                <a:srgbClr val="002060"/>
              </a:solidFill>
              <a:latin typeface="Georgia" pitchFamily="18" charset="0"/>
            </a:endParaRPr>
          </a:p>
          <a:p>
            <a:pPr>
              <a:spcBef>
                <a:spcPct val="0"/>
              </a:spcBef>
            </a:pPr>
            <a:r>
              <a:rPr lang="bg-BG" sz="1600" b="1" smtClean="0">
                <a:solidFill>
                  <a:srgbClr val="002060"/>
                </a:solidFill>
                <a:latin typeface="Georgia" pitchFamily="18" charset="0"/>
              </a:rPr>
              <a:t>Документи по проекти финансирани от ФР</a:t>
            </a:r>
          </a:p>
          <a:p>
            <a:pPr>
              <a:spcBef>
                <a:spcPct val="0"/>
              </a:spcBef>
            </a:pPr>
            <a:endParaRPr lang="en-US" sz="1600" b="1" smtClean="0">
              <a:solidFill>
                <a:srgbClr val="002060"/>
              </a:solidFill>
              <a:latin typeface="Georgia" pitchFamily="18" charset="0"/>
            </a:endParaRPr>
          </a:p>
          <a:p>
            <a:pPr>
              <a:spcBef>
                <a:spcPct val="0"/>
              </a:spcBef>
            </a:pPr>
            <a:r>
              <a:rPr lang="bg-BG" sz="1600" b="1" smtClean="0">
                <a:solidFill>
                  <a:srgbClr val="002060"/>
                </a:solidFill>
                <a:latin typeface="Georgia" pitchFamily="18" charset="0"/>
              </a:rPr>
              <a:t>Протоколите от сбирките на клуба</a:t>
            </a:r>
          </a:p>
          <a:p>
            <a:pPr>
              <a:spcBef>
                <a:spcPct val="0"/>
              </a:spcBef>
            </a:pPr>
            <a:endParaRPr lang="en-US" sz="1600" b="1" smtClean="0">
              <a:solidFill>
                <a:srgbClr val="002060"/>
              </a:solidFill>
              <a:latin typeface="Georgia" pitchFamily="18" charset="0"/>
            </a:endParaRPr>
          </a:p>
          <a:p>
            <a:pPr>
              <a:spcBef>
                <a:spcPct val="0"/>
              </a:spcBef>
            </a:pPr>
            <a:r>
              <a:rPr lang="bg-BG" sz="1600" b="1" smtClean="0">
                <a:solidFill>
                  <a:srgbClr val="002060"/>
                </a:solidFill>
                <a:latin typeface="Georgia" pitchFamily="18" charset="0"/>
              </a:rPr>
              <a:t>Протоколите от заседанията на борда</a:t>
            </a:r>
          </a:p>
        </p:txBody>
      </p:sp>
      <p:sp>
        <p:nvSpPr>
          <p:cNvPr id="45060"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7000"/>
              </a:lnSpc>
              <a:spcAft>
                <a:spcPts val="800"/>
              </a:spcAft>
            </a:pPr>
            <a:r>
              <a:rPr lang="bg-BG">
                <a:latin typeface="Calibri" pitchFamily="34" charset="0"/>
                <a:ea typeface="Calibri" pitchFamily="34" charset="0"/>
                <a:cs typeface="Times New Roman" pitchFamily="18" charset="0"/>
              </a:rPr>
              <a:t> </a:t>
            </a:r>
          </a:p>
        </p:txBody>
      </p:sp>
      <p:pic>
        <p:nvPicPr>
          <p:cNvPr id="45061" name="Picture 6" descr="архив на клуба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2188" y="4429125"/>
            <a:ext cx="2714625"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996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b="1" smtClean="0">
                <a:latin typeface="Arial Narrow" pitchFamily="34" charset="0"/>
              </a:rPr>
              <a:t>АКТУАЛИЗИРАНЕ НА ДАННИТЕ ЗА ЧЛЕНСТВОТО</a:t>
            </a:r>
          </a:p>
        </p:txBody>
      </p:sp>
      <p:sp>
        <p:nvSpPr>
          <p:cNvPr id="43011" name="Content Placeholder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itchFamily="34" charset="0"/>
              <a:buNone/>
              <a:defRPr/>
            </a:pPr>
            <a:r>
              <a:rPr lang="bg-BG" sz="2000" dirty="0">
                <a:solidFill>
                  <a:schemeClr val="tx2"/>
                </a:solidFill>
              </a:rPr>
              <a:t>ПОДДЪРЖАЙТЕ СПИСЪКЪТ С КЛУБНИТЕ ЧЛЕНОВЕ В </a:t>
            </a:r>
            <a:r>
              <a:rPr lang="en-US" sz="2000" dirty="0">
                <a:solidFill>
                  <a:schemeClr val="tx2"/>
                </a:solidFill>
              </a:rPr>
              <a:t>MY ROTARY </a:t>
            </a:r>
            <a:r>
              <a:rPr lang="bg-BG" sz="2000" dirty="0">
                <a:solidFill>
                  <a:schemeClr val="tx2"/>
                </a:solidFill>
              </a:rPr>
              <a:t>ВИНАГИ АКТУАЛЕН </a:t>
            </a:r>
          </a:p>
          <a:p>
            <a:pPr marL="0" indent="0">
              <a:buFont typeface="Arial" pitchFamily="34" charset="0"/>
              <a:buNone/>
              <a:defRPr/>
            </a:pPr>
            <a:endParaRPr lang="bg-BG" sz="2000" dirty="0">
              <a:solidFill>
                <a:schemeClr val="tx2"/>
              </a:solidFill>
            </a:endParaRPr>
          </a:p>
          <a:p>
            <a:pPr>
              <a:spcBef>
                <a:spcPts val="1200"/>
              </a:spcBef>
              <a:defRPr/>
            </a:pPr>
            <a:r>
              <a:rPr lang="bg-BG" sz="2000" dirty="0">
                <a:solidFill>
                  <a:schemeClr val="tx2"/>
                </a:solidFill>
              </a:rPr>
              <a:t>По време на ротарианската година в голяма част от клубовете клубове има промяна в членовете на клуба  – нови членове, прекратяване на членство, промени в координатите на членовете.  Актуализирайте ги. </a:t>
            </a:r>
          </a:p>
          <a:p>
            <a:pPr>
              <a:spcBef>
                <a:spcPts val="1200"/>
              </a:spcBef>
              <a:defRPr/>
            </a:pPr>
            <a:r>
              <a:rPr lang="bg-BG" sz="2000" dirty="0">
                <a:solidFill>
                  <a:schemeClr val="tx2"/>
                </a:solidFill>
              </a:rPr>
              <a:t>Правилният списък гарантира, че през </a:t>
            </a:r>
            <a:r>
              <a:rPr lang="bg-BG" sz="2000" dirty="0" err="1">
                <a:solidFill>
                  <a:schemeClr val="tx2"/>
                </a:solidFill>
              </a:rPr>
              <a:t>ротарианскта</a:t>
            </a:r>
            <a:r>
              <a:rPr lang="bg-BG" sz="2000" dirty="0">
                <a:solidFill>
                  <a:schemeClr val="tx2"/>
                </a:solidFill>
              </a:rPr>
              <a:t> година ще получавате точните суми за членския внос на клуба .</a:t>
            </a:r>
          </a:p>
          <a:p>
            <a:pPr>
              <a:spcBef>
                <a:spcPts val="1200"/>
              </a:spcBef>
              <a:defRPr/>
            </a:pPr>
            <a:r>
              <a:rPr lang="bg-BG" sz="2000" dirty="0">
                <a:solidFill>
                  <a:schemeClr val="tx2"/>
                </a:solidFill>
              </a:rPr>
              <a:t>Когато</a:t>
            </a:r>
            <a:r>
              <a:rPr lang="en-US" sz="2000" dirty="0">
                <a:solidFill>
                  <a:schemeClr val="tx2"/>
                </a:solidFill>
              </a:rPr>
              <a:t> </a:t>
            </a:r>
            <a:r>
              <a:rPr lang="bg-BG" sz="2000" dirty="0">
                <a:solidFill>
                  <a:schemeClr val="tx2"/>
                </a:solidFill>
              </a:rPr>
              <a:t>въведе информация за нов член клубният секретар гарантира, че името на новия член е вписано в клубните регистри. </a:t>
            </a:r>
          </a:p>
          <a:p>
            <a:pPr>
              <a:defRPr/>
            </a:pPr>
            <a:endParaRPr lang="bg-BG" altLang="bg-BG" sz="2000" dirty="0" smtClean="0">
              <a:solidFill>
                <a:srgbClr val="002060"/>
              </a:solidFill>
              <a:latin typeface="Georgia" panose="02040502050405020303" pitchFamily="18" charset="0"/>
            </a:endParaRPr>
          </a:p>
        </p:txBody>
      </p:sp>
    </p:spTree>
    <p:extLst>
      <p:ext uri="{BB962C8B-B14F-4D97-AF65-F5344CB8AC3E}">
        <p14:creationId xmlns:p14="http://schemas.microsoft.com/office/powerpoint/2010/main" val="16204267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b="1" smtClean="0">
                <a:latin typeface="Arial Narrow" pitchFamily="34" charset="0"/>
              </a:rPr>
              <a:t>АРХИВ НА КЛУБА</a:t>
            </a:r>
          </a:p>
        </p:txBody>
      </p:sp>
      <p:sp>
        <p:nvSpPr>
          <p:cNvPr id="46083" name="Content Placeholder 2"/>
          <p:cNvSpPr>
            <a:spLocks noGrp="1"/>
          </p:cNvSpPr>
          <p:nvPr>
            <p:ph idx="1"/>
          </p:nvPr>
        </p:nvSpPr>
        <p:spPr bwMode="auto">
          <a:xfrm>
            <a:off x="457200" y="1052513"/>
            <a:ext cx="8401050"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endParaRPr lang="en-US" sz="1600" b="1" smtClean="0">
              <a:solidFill>
                <a:srgbClr val="002060"/>
              </a:solidFill>
              <a:latin typeface="Georgia" pitchFamily="18" charset="0"/>
            </a:endParaRPr>
          </a:p>
          <a:p>
            <a:pPr>
              <a:spcBef>
                <a:spcPct val="0"/>
              </a:spcBef>
            </a:pPr>
            <a:r>
              <a:rPr lang="bg-BG" sz="1600" b="1" smtClean="0">
                <a:solidFill>
                  <a:srgbClr val="002060"/>
                </a:solidFill>
                <a:latin typeface="Georgia" pitchFamily="18" charset="0"/>
              </a:rPr>
              <a:t>Протоколите от заседанията на комисиите</a:t>
            </a:r>
          </a:p>
          <a:p>
            <a:pPr>
              <a:spcBef>
                <a:spcPct val="0"/>
              </a:spcBef>
            </a:pPr>
            <a:endParaRPr lang="en-US" sz="1600" b="1" smtClean="0">
              <a:solidFill>
                <a:srgbClr val="002060"/>
              </a:solidFill>
              <a:latin typeface="Georgia" pitchFamily="18" charset="0"/>
            </a:endParaRPr>
          </a:p>
          <a:p>
            <a:pPr>
              <a:spcBef>
                <a:spcPct val="0"/>
              </a:spcBef>
            </a:pPr>
            <a:r>
              <a:rPr lang="bg-BG" sz="1600" b="1" smtClean="0">
                <a:solidFill>
                  <a:srgbClr val="002060"/>
                </a:solidFill>
                <a:latin typeface="Georgia" pitchFamily="18" charset="0"/>
              </a:rPr>
              <a:t>Финансовите отчети на клуба;</a:t>
            </a:r>
          </a:p>
          <a:p>
            <a:pPr>
              <a:spcBef>
                <a:spcPct val="0"/>
              </a:spcBef>
            </a:pPr>
            <a:endParaRPr lang="en-US" sz="1600" b="1" smtClean="0">
              <a:solidFill>
                <a:srgbClr val="002060"/>
              </a:solidFill>
              <a:latin typeface="Georgia" pitchFamily="18" charset="0"/>
            </a:endParaRPr>
          </a:p>
          <a:p>
            <a:pPr>
              <a:spcBef>
                <a:spcPct val="0"/>
              </a:spcBef>
            </a:pPr>
            <a:r>
              <a:rPr lang="bg-BG" sz="1600" b="1" smtClean="0">
                <a:solidFill>
                  <a:srgbClr val="002060"/>
                </a:solidFill>
                <a:latin typeface="Georgia" pitchFamily="18" charset="0"/>
              </a:rPr>
              <a:t>Предложенията за нови членове на клуба</a:t>
            </a:r>
          </a:p>
          <a:p>
            <a:pPr>
              <a:spcBef>
                <a:spcPct val="0"/>
              </a:spcBef>
            </a:pPr>
            <a:endParaRPr lang="en-US" sz="1600" b="1" smtClean="0">
              <a:solidFill>
                <a:srgbClr val="002060"/>
              </a:solidFill>
              <a:latin typeface="Georgia" pitchFamily="18" charset="0"/>
            </a:endParaRPr>
          </a:p>
          <a:p>
            <a:pPr>
              <a:spcBef>
                <a:spcPct val="0"/>
              </a:spcBef>
            </a:pPr>
            <a:r>
              <a:rPr lang="bg-BG" sz="1600" b="1" smtClean="0">
                <a:solidFill>
                  <a:srgbClr val="002060"/>
                </a:solidFill>
                <a:latin typeface="Georgia" pitchFamily="18" charset="0"/>
              </a:rPr>
              <a:t>Подписани ротариански клетвени листи</a:t>
            </a:r>
          </a:p>
          <a:p>
            <a:pPr>
              <a:spcBef>
                <a:spcPct val="0"/>
              </a:spcBef>
            </a:pPr>
            <a:endParaRPr lang="en-US" sz="1600" b="1" smtClean="0">
              <a:solidFill>
                <a:srgbClr val="002060"/>
              </a:solidFill>
              <a:latin typeface="Georgia" pitchFamily="18" charset="0"/>
            </a:endParaRPr>
          </a:p>
          <a:p>
            <a:pPr>
              <a:spcBef>
                <a:spcPct val="0"/>
              </a:spcBef>
            </a:pPr>
            <a:r>
              <a:rPr lang="bg-BG" sz="1600" b="1" smtClean="0">
                <a:solidFill>
                  <a:srgbClr val="002060"/>
                </a:solidFill>
                <a:latin typeface="Georgia" pitchFamily="18" charset="0"/>
              </a:rPr>
              <a:t>Списъците с бордовете на клуба</a:t>
            </a:r>
          </a:p>
          <a:p>
            <a:pPr>
              <a:spcBef>
                <a:spcPct val="0"/>
              </a:spcBef>
            </a:pPr>
            <a:endParaRPr lang="en-US" sz="1600" b="1" smtClean="0">
              <a:solidFill>
                <a:srgbClr val="002060"/>
              </a:solidFill>
              <a:latin typeface="Georgia" pitchFamily="18" charset="0"/>
            </a:endParaRPr>
          </a:p>
          <a:p>
            <a:pPr>
              <a:spcBef>
                <a:spcPct val="0"/>
              </a:spcBef>
            </a:pPr>
            <a:r>
              <a:rPr lang="bg-BG" sz="1600" b="1" smtClean="0">
                <a:solidFill>
                  <a:srgbClr val="002060"/>
                </a:solidFill>
                <a:latin typeface="Georgia" pitchFamily="18" charset="0"/>
              </a:rPr>
              <a:t>Списъци с комисиите на клуба</a:t>
            </a:r>
          </a:p>
          <a:p>
            <a:pPr>
              <a:spcBef>
                <a:spcPct val="0"/>
              </a:spcBef>
            </a:pPr>
            <a:endParaRPr lang="en-US" sz="1600" b="1" smtClean="0">
              <a:solidFill>
                <a:srgbClr val="002060"/>
              </a:solidFill>
              <a:latin typeface="Georgia" pitchFamily="18" charset="0"/>
            </a:endParaRPr>
          </a:p>
          <a:p>
            <a:pPr>
              <a:spcBef>
                <a:spcPct val="0"/>
              </a:spcBef>
            </a:pPr>
            <a:r>
              <a:rPr lang="bg-BG" sz="1600" b="1" smtClean="0">
                <a:solidFill>
                  <a:srgbClr val="002060"/>
                </a:solidFill>
                <a:latin typeface="Georgia" pitchFamily="18" charset="0"/>
              </a:rPr>
              <a:t>Годишните отчети на Президента, Секретаря, Касиера и други;</a:t>
            </a:r>
          </a:p>
          <a:p>
            <a:pPr>
              <a:spcBef>
                <a:spcPct val="0"/>
              </a:spcBef>
            </a:pPr>
            <a:endParaRPr lang="en-US" sz="1600" b="1" smtClean="0">
              <a:solidFill>
                <a:srgbClr val="002060"/>
              </a:solidFill>
              <a:latin typeface="Georgia" pitchFamily="18" charset="0"/>
            </a:endParaRPr>
          </a:p>
          <a:p>
            <a:pPr>
              <a:spcBef>
                <a:spcPct val="0"/>
              </a:spcBef>
            </a:pPr>
            <a:r>
              <a:rPr lang="bg-BG" sz="1600" b="1" smtClean="0">
                <a:solidFill>
                  <a:srgbClr val="002060"/>
                </a:solidFill>
                <a:latin typeface="Georgia" pitchFamily="18" charset="0"/>
              </a:rPr>
              <a:t>Присъствените форми – книга и електронен формат</a:t>
            </a:r>
          </a:p>
          <a:p>
            <a:pPr>
              <a:spcBef>
                <a:spcPct val="0"/>
              </a:spcBef>
            </a:pPr>
            <a:endParaRPr lang="en-US" sz="1600" b="1" smtClean="0">
              <a:solidFill>
                <a:srgbClr val="002060"/>
              </a:solidFill>
              <a:latin typeface="Georgia" pitchFamily="18" charset="0"/>
            </a:endParaRPr>
          </a:p>
          <a:p>
            <a:pPr>
              <a:spcBef>
                <a:spcPct val="0"/>
              </a:spcBef>
            </a:pPr>
            <a:r>
              <a:rPr lang="bg-BG" sz="1600" b="1" smtClean="0">
                <a:solidFill>
                  <a:srgbClr val="002060"/>
                </a:solidFill>
                <a:latin typeface="Georgia" pitchFamily="18" charset="0"/>
              </a:rPr>
              <a:t>Снимки, брошури, видео материали, знамена, флагчета и други</a:t>
            </a:r>
          </a:p>
          <a:p>
            <a:pPr>
              <a:spcBef>
                <a:spcPct val="0"/>
              </a:spcBef>
            </a:pPr>
            <a:endParaRPr lang="en-US" sz="1600" b="1" smtClean="0">
              <a:solidFill>
                <a:srgbClr val="002060"/>
              </a:solidFill>
              <a:latin typeface="Georgia" pitchFamily="18" charset="0"/>
            </a:endParaRPr>
          </a:p>
          <a:p>
            <a:pPr>
              <a:spcBef>
                <a:spcPct val="0"/>
              </a:spcBef>
            </a:pPr>
            <a:r>
              <a:rPr lang="bg-BG" sz="1600" b="1" smtClean="0">
                <a:solidFill>
                  <a:srgbClr val="002060"/>
                </a:solidFill>
                <a:latin typeface="Georgia" pitchFamily="18" charset="0"/>
              </a:rPr>
              <a:t>Други</a:t>
            </a:r>
            <a:endParaRPr lang="en-US" sz="1600" b="1" smtClean="0">
              <a:solidFill>
                <a:srgbClr val="002060"/>
              </a:solidFill>
              <a:latin typeface="Georgia" pitchFamily="18" charset="0"/>
            </a:endParaRPr>
          </a:p>
        </p:txBody>
      </p:sp>
      <p:sp>
        <p:nvSpPr>
          <p:cNvPr id="46084"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7000"/>
              </a:lnSpc>
              <a:spcAft>
                <a:spcPts val="800"/>
              </a:spcAft>
            </a:pPr>
            <a:r>
              <a:rPr lang="bg-BG">
                <a:latin typeface="Calibri" pitchFamily="34" charset="0"/>
                <a:ea typeface="Calibri" pitchFamily="34" charset="0"/>
                <a:cs typeface="Times New Roman" pitchFamily="18" charset="0"/>
              </a:rPr>
              <a:t> </a:t>
            </a:r>
          </a:p>
        </p:txBody>
      </p:sp>
      <p:pic>
        <p:nvPicPr>
          <p:cNvPr id="46085" name="Picture 4" descr="архив на клуба.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3625" y="1143000"/>
            <a:ext cx="2786063"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38116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b="1" smtClean="0">
                <a:latin typeface="Arial Narrow" pitchFamily="34" charset="0"/>
              </a:rPr>
              <a:t>АРХИВ НА СДРУЖЕНИЕТО</a:t>
            </a:r>
          </a:p>
        </p:txBody>
      </p:sp>
      <p:sp>
        <p:nvSpPr>
          <p:cNvPr id="47107" name="Content Placeholder 2"/>
          <p:cNvSpPr>
            <a:spLocks noGrp="1"/>
          </p:cNvSpPr>
          <p:nvPr>
            <p:ph idx="1"/>
          </p:nvPr>
        </p:nvSpPr>
        <p:spPr bwMode="auto">
          <a:xfrm>
            <a:off x="457200" y="1052513"/>
            <a:ext cx="3829050"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bg-BG" sz="1600" b="1" smtClean="0">
              <a:solidFill>
                <a:srgbClr val="002060"/>
              </a:solidFill>
              <a:latin typeface="Georgia" pitchFamily="18" charset="0"/>
            </a:endParaRPr>
          </a:p>
          <a:p>
            <a:endParaRPr lang="bg-BG" sz="1600" b="1" smtClean="0">
              <a:solidFill>
                <a:srgbClr val="002060"/>
              </a:solidFill>
              <a:latin typeface="Georgia" pitchFamily="18" charset="0"/>
            </a:endParaRPr>
          </a:p>
          <a:p>
            <a:r>
              <a:rPr lang="bg-BG" sz="1600" b="1" smtClean="0">
                <a:solidFill>
                  <a:srgbClr val="002060"/>
                </a:solidFill>
                <a:latin typeface="Georgia" pitchFamily="18" charset="0"/>
              </a:rPr>
              <a:t>Съдебно решение за регистрацията на  клуба и актуализации</a:t>
            </a:r>
          </a:p>
          <a:p>
            <a:endParaRPr lang="en-US" sz="1600" b="1" smtClean="0">
              <a:solidFill>
                <a:srgbClr val="002060"/>
              </a:solidFill>
              <a:latin typeface="Georgia" pitchFamily="18" charset="0"/>
            </a:endParaRPr>
          </a:p>
          <a:p>
            <a:r>
              <a:rPr lang="bg-BG" sz="1600" b="1" smtClean="0">
                <a:solidFill>
                  <a:srgbClr val="002060"/>
                </a:solidFill>
                <a:latin typeface="Georgia" pitchFamily="18" charset="0"/>
              </a:rPr>
              <a:t>Устав на клуба и актуализациите</a:t>
            </a:r>
          </a:p>
          <a:p>
            <a:endParaRPr lang="en-US" sz="1600" b="1" smtClean="0">
              <a:solidFill>
                <a:srgbClr val="002060"/>
              </a:solidFill>
              <a:latin typeface="Georgia" pitchFamily="18" charset="0"/>
            </a:endParaRPr>
          </a:p>
          <a:p>
            <a:r>
              <a:rPr lang="bg-BG" sz="1600" b="1" smtClean="0">
                <a:solidFill>
                  <a:srgbClr val="002060"/>
                </a:solidFill>
                <a:latin typeface="Georgia" pitchFamily="18" charset="0"/>
              </a:rPr>
              <a:t>Актуален списък на членовете на сдружението/клуба</a:t>
            </a:r>
          </a:p>
          <a:p>
            <a:endParaRPr lang="en-US" sz="1600" b="1" smtClean="0">
              <a:solidFill>
                <a:srgbClr val="002060"/>
              </a:solidFill>
              <a:latin typeface="Georgia" pitchFamily="18" charset="0"/>
            </a:endParaRPr>
          </a:p>
          <a:p>
            <a:r>
              <a:rPr lang="bg-BG" sz="1600" b="1" smtClean="0">
                <a:solidFill>
                  <a:srgbClr val="002060"/>
                </a:solidFill>
                <a:latin typeface="Georgia" pitchFamily="18" charset="0"/>
              </a:rPr>
              <a:t>Декларация за съгласие за присъединяване на Сдружение РК към  Сдружение Д2482</a:t>
            </a:r>
            <a:endParaRPr lang="en-US" sz="1600" b="1" smtClean="0">
              <a:solidFill>
                <a:srgbClr val="002060"/>
              </a:solidFill>
              <a:latin typeface="Georgia" pitchFamily="18" charset="0"/>
            </a:endParaRPr>
          </a:p>
          <a:p>
            <a:pPr>
              <a:spcBef>
                <a:spcPct val="0"/>
              </a:spcBef>
            </a:pPr>
            <a:endParaRPr lang="en-US" sz="1600" b="1" smtClean="0">
              <a:solidFill>
                <a:srgbClr val="002060"/>
              </a:solidFill>
              <a:latin typeface="Georgia" pitchFamily="18" charset="0"/>
            </a:endParaRPr>
          </a:p>
        </p:txBody>
      </p:sp>
      <p:sp>
        <p:nvSpPr>
          <p:cNvPr id="47108"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7000"/>
              </a:lnSpc>
              <a:spcAft>
                <a:spcPts val="800"/>
              </a:spcAft>
            </a:pPr>
            <a:r>
              <a:rPr lang="bg-BG">
                <a:latin typeface="Calibri" pitchFamily="34" charset="0"/>
                <a:ea typeface="Calibri" pitchFamily="34" charset="0"/>
                <a:cs typeface="Times New Roman" pitchFamily="18" charset="0"/>
              </a:rPr>
              <a:t> </a:t>
            </a:r>
          </a:p>
        </p:txBody>
      </p:sp>
      <p:pic>
        <p:nvPicPr>
          <p:cNvPr id="47109" name="Picture 5" descr="клубни докумени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143125"/>
            <a:ext cx="40640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07065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b="1" smtClean="0">
                <a:latin typeface="Arial Narrow" pitchFamily="34" charset="0"/>
              </a:rPr>
              <a:t>ЛОГО И БЛАНКИ НА КЛУБА</a:t>
            </a:r>
          </a:p>
        </p:txBody>
      </p:sp>
      <p:sp>
        <p:nvSpPr>
          <p:cNvPr id="48131" name="Content Placeholder 2"/>
          <p:cNvSpPr>
            <a:spLocks noGrp="1"/>
          </p:cNvSpPr>
          <p:nvPr>
            <p:ph idx="1"/>
          </p:nvPr>
        </p:nvSpPr>
        <p:spPr bwMode="auto">
          <a:xfrm>
            <a:off x="457200" y="1052513"/>
            <a:ext cx="7972425"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itchFamily="34" charset="0"/>
              <a:buNone/>
            </a:pPr>
            <a:r>
              <a:rPr lang="bg-BG" sz="1600" b="1" smtClean="0">
                <a:solidFill>
                  <a:srgbClr val="002060"/>
                </a:solidFill>
                <a:latin typeface="Georgia" pitchFamily="18" charset="0"/>
              </a:rPr>
              <a:t>									</a:t>
            </a:r>
          </a:p>
          <a:p>
            <a:pPr>
              <a:spcBef>
                <a:spcPct val="0"/>
              </a:spcBef>
              <a:buFont typeface="Arial" pitchFamily="34" charset="0"/>
              <a:buNone/>
            </a:pPr>
            <a:r>
              <a:rPr lang="bg-BG" sz="1600" b="1" smtClean="0">
                <a:solidFill>
                  <a:srgbClr val="002060"/>
                </a:solidFill>
                <a:latin typeface="Georgia" pitchFamily="18" charset="0"/>
              </a:rPr>
              <a:t>									</a:t>
            </a:r>
            <a:r>
              <a:rPr lang="bg-BG" sz="2000" b="1" smtClean="0">
                <a:solidFill>
                  <a:srgbClr val="002060"/>
                </a:solidFill>
                <a:latin typeface="Georgia" pitchFamily="18" charset="0"/>
              </a:rPr>
              <a:t>ЛОГО</a:t>
            </a:r>
          </a:p>
          <a:p>
            <a:pPr>
              <a:spcBef>
                <a:spcPct val="0"/>
              </a:spcBef>
            </a:pPr>
            <a:endParaRPr lang="bg-BG" sz="1600" b="1" smtClean="0">
              <a:solidFill>
                <a:srgbClr val="002060"/>
              </a:solidFill>
              <a:latin typeface="Georgia" pitchFamily="18" charset="0"/>
            </a:endParaRPr>
          </a:p>
          <a:p>
            <a:pPr>
              <a:spcBef>
                <a:spcPct val="0"/>
              </a:spcBef>
            </a:pPr>
            <a:r>
              <a:rPr lang="bg-BG" sz="1600" b="1" smtClean="0">
                <a:solidFill>
                  <a:srgbClr val="002060"/>
                </a:solidFill>
                <a:latin typeface="Georgia" pitchFamily="18" charset="0"/>
              </a:rPr>
              <a:t>Какво е КОРПОРАТИВНА ИДЕНТИЧНОСТ?</a:t>
            </a:r>
          </a:p>
          <a:p>
            <a:pPr>
              <a:spcBef>
                <a:spcPct val="0"/>
              </a:spcBef>
              <a:buFont typeface="Arial" pitchFamily="34" charset="0"/>
              <a:buNone/>
            </a:pPr>
            <a:r>
              <a:rPr lang="bg-BG" sz="1600" b="1" smtClean="0">
                <a:solidFill>
                  <a:srgbClr val="002060"/>
                </a:solidFill>
                <a:latin typeface="Georgia" pitchFamily="18" charset="0"/>
              </a:rPr>
              <a:t>	</a:t>
            </a:r>
          </a:p>
          <a:p>
            <a:pPr>
              <a:spcBef>
                <a:spcPct val="0"/>
              </a:spcBef>
              <a:buFont typeface="Arial" pitchFamily="34" charset="0"/>
              <a:buNone/>
            </a:pPr>
            <a:r>
              <a:rPr lang="bg-BG" sz="1600" b="1" smtClean="0">
                <a:solidFill>
                  <a:srgbClr val="002060"/>
                </a:solidFill>
                <a:latin typeface="Georgia" pitchFamily="18" charset="0"/>
              </a:rPr>
              <a:t>	Това е „лицето“ на дадена организация с нейните запазени марки, както и на посланията, които тя излъчва</a:t>
            </a:r>
            <a:endParaRPr lang="en-US" sz="1600" b="1" smtClean="0">
              <a:solidFill>
                <a:srgbClr val="002060"/>
              </a:solidFill>
              <a:latin typeface="Georgia" pitchFamily="18" charset="0"/>
            </a:endParaRPr>
          </a:p>
          <a:p>
            <a:pPr>
              <a:spcBef>
                <a:spcPct val="0"/>
              </a:spcBef>
            </a:pPr>
            <a:endParaRPr lang="bg-BG" sz="1600" b="1" smtClean="0">
              <a:solidFill>
                <a:srgbClr val="002060"/>
              </a:solidFill>
              <a:latin typeface="Georgia" pitchFamily="18" charset="0"/>
            </a:endParaRPr>
          </a:p>
          <a:p>
            <a:pPr>
              <a:spcBef>
                <a:spcPct val="0"/>
              </a:spcBef>
              <a:buFont typeface="Arial" pitchFamily="34" charset="0"/>
              <a:buNone/>
            </a:pPr>
            <a:r>
              <a:rPr lang="bg-BG" sz="1600" b="1" smtClean="0">
                <a:solidFill>
                  <a:srgbClr val="002060"/>
                </a:solidFill>
                <a:latin typeface="Georgia" pitchFamily="18" charset="0"/>
              </a:rPr>
              <a:t>	Идентичността определя начините, по които организацията се стреми да идентифицира или позиционира себе си</a:t>
            </a:r>
            <a:endParaRPr lang="en-US" sz="1600" b="1" smtClean="0">
              <a:solidFill>
                <a:srgbClr val="002060"/>
              </a:solidFill>
              <a:latin typeface="Georgia" pitchFamily="18" charset="0"/>
            </a:endParaRPr>
          </a:p>
          <a:p>
            <a:pPr>
              <a:spcBef>
                <a:spcPct val="0"/>
              </a:spcBef>
            </a:pPr>
            <a:endParaRPr lang="en-US" sz="1600" b="1" smtClean="0">
              <a:solidFill>
                <a:srgbClr val="002060"/>
              </a:solidFill>
              <a:latin typeface="Georgia" pitchFamily="18" charset="0"/>
            </a:endParaRPr>
          </a:p>
          <a:p>
            <a:pPr>
              <a:spcBef>
                <a:spcPct val="0"/>
              </a:spcBef>
            </a:pPr>
            <a:r>
              <a:rPr lang="bg-BG" sz="1600" b="1" smtClean="0">
                <a:solidFill>
                  <a:srgbClr val="002060"/>
                </a:solidFill>
                <a:latin typeface="Georgia" pitchFamily="18" charset="0"/>
              </a:rPr>
              <a:t>Лого - Синоним на марка или запазена марка</a:t>
            </a:r>
            <a:endParaRPr lang="en-US" sz="1600" b="1" smtClean="0">
              <a:solidFill>
                <a:srgbClr val="002060"/>
              </a:solidFill>
              <a:latin typeface="Georgia" pitchFamily="18" charset="0"/>
            </a:endParaRPr>
          </a:p>
          <a:p>
            <a:pPr>
              <a:spcBef>
                <a:spcPct val="0"/>
              </a:spcBef>
              <a:buFont typeface="Arial" pitchFamily="34" charset="0"/>
              <a:buNone/>
            </a:pPr>
            <a:r>
              <a:rPr lang="bg-BG" sz="1600" b="1" smtClean="0">
                <a:solidFill>
                  <a:srgbClr val="002060"/>
                </a:solidFill>
                <a:latin typeface="Georgia" pitchFamily="18" charset="0"/>
              </a:rPr>
              <a:t>			   Графичен символ или графичен символ интегриран с текст</a:t>
            </a:r>
            <a:endParaRPr lang="en-US" sz="1600" b="1" smtClean="0">
              <a:solidFill>
                <a:srgbClr val="002060"/>
              </a:solidFill>
              <a:latin typeface="Georgia" pitchFamily="18" charset="0"/>
            </a:endParaRPr>
          </a:p>
          <a:p>
            <a:pPr>
              <a:spcBef>
                <a:spcPct val="0"/>
              </a:spcBef>
              <a:buFont typeface="Arial" pitchFamily="34" charset="0"/>
              <a:buNone/>
            </a:pPr>
            <a:r>
              <a:rPr lang="bg-BG" sz="1600" b="1" smtClean="0">
                <a:solidFill>
                  <a:srgbClr val="002060"/>
                </a:solidFill>
                <a:latin typeface="Georgia" pitchFamily="18" charset="0"/>
              </a:rPr>
              <a:t>			  Логото и графичните елементи са съобразени с набор от</a:t>
            </a:r>
          </a:p>
          <a:p>
            <a:pPr>
              <a:spcBef>
                <a:spcPct val="0"/>
              </a:spcBef>
              <a:buFont typeface="Arial" pitchFamily="34" charset="0"/>
              <a:buNone/>
            </a:pPr>
            <a:r>
              <a:rPr lang="bg-BG" sz="1600" b="1" smtClean="0">
                <a:solidFill>
                  <a:srgbClr val="002060"/>
                </a:solidFill>
                <a:latin typeface="Georgia" pitchFamily="18" charset="0"/>
              </a:rPr>
              <a:t>			  правила, като:</a:t>
            </a:r>
            <a:endParaRPr lang="en-US" sz="1600" b="1" smtClean="0">
              <a:solidFill>
                <a:srgbClr val="002060"/>
              </a:solidFill>
              <a:latin typeface="Georgia" pitchFamily="18" charset="0"/>
            </a:endParaRPr>
          </a:p>
          <a:p>
            <a:pPr>
              <a:spcBef>
                <a:spcPct val="0"/>
              </a:spcBef>
              <a:buFont typeface="Arial" pitchFamily="34" charset="0"/>
              <a:buNone/>
            </a:pPr>
            <a:r>
              <a:rPr lang="bg-BG" sz="1600" b="1" smtClean="0">
                <a:solidFill>
                  <a:srgbClr val="002060"/>
                </a:solidFill>
                <a:latin typeface="Georgia" pitchFamily="18" charset="0"/>
              </a:rPr>
              <a:t>						√  Цветова палитра;</a:t>
            </a:r>
            <a:endParaRPr lang="en-US" sz="1600" b="1" smtClean="0">
              <a:solidFill>
                <a:srgbClr val="002060"/>
              </a:solidFill>
              <a:latin typeface="Georgia" pitchFamily="18" charset="0"/>
            </a:endParaRPr>
          </a:p>
          <a:p>
            <a:pPr>
              <a:spcBef>
                <a:spcPct val="0"/>
              </a:spcBef>
              <a:buFont typeface="Arial" pitchFamily="34" charset="0"/>
              <a:buNone/>
            </a:pPr>
            <a:r>
              <a:rPr lang="bg-BG" sz="1600" b="1" smtClean="0">
                <a:solidFill>
                  <a:srgbClr val="002060"/>
                </a:solidFill>
                <a:latin typeface="Georgia" pitchFamily="18" charset="0"/>
              </a:rPr>
              <a:t>						 √ Шрифтове</a:t>
            </a:r>
            <a:endParaRPr lang="en-US" sz="1600" b="1" smtClean="0">
              <a:solidFill>
                <a:srgbClr val="002060"/>
              </a:solidFill>
              <a:latin typeface="Georgia" pitchFamily="18" charset="0"/>
            </a:endParaRPr>
          </a:p>
          <a:p>
            <a:pPr>
              <a:spcBef>
                <a:spcPct val="0"/>
              </a:spcBef>
              <a:buFont typeface="Arial" pitchFamily="34" charset="0"/>
              <a:buNone/>
            </a:pPr>
            <a:r>
              <a:rPr lang="bg-BG" sz="1600" b="1" smtClean="0">
                <a:solidFill>
                  <a:srgbClr val="002060"/>
                </a:solidFill>
                <a:latin typeface="Georgia" pitchFamily="18" charset="0"/>
              </a:rPr>
              <a:t>						 √ Размер</a:t>
            </a:r>
            <a:endParaRPr lang="en-US" sz="1600" b="1" smtClean="0">
              <a:solidFill>
                <a:srgbClr val="002060"/>
              </a:solidFill>
              <a:latin typeface="Georgia" pitchFamily="18" charset="0"/>
            </a:endParaRPr>
          </a:p>
          <a:p>
            <a:pPr>
              <a:spcBef>
                <a:spcPct val="0"/>
              </a:spcBef>
              <a:buFont typeface="Arial" pitchFamily="34" charset="0"/>
              <a:buNone/>
            </a:pPr>
            <a:r>
              <a:rPr lang="bg-BG" sz="1600" b="1" smtClean="0">
                <a:solidFill>
                  <a:srgbClr val="002060"/>
                </a:solidFill>
                <a:latin typeface="Georgia" pitchFamily="18" charset="0"/>
              </a:rPr>
              <a:t>						 √ Изглед на страница и т.н</a:t>
            </a:r>
            <a:endParaRPr lang="en-US" sz="1600" b="1" smtClean="0">
              <a:solidFill>
                <a:srgbClr val="002060"/>
              </a:solidFill>
              <a:latin typeface="Georgia" pitchFamily="18" charset="0"/>
            </a:endParaRPr>
          </a:p>
          <a:p>
            <a:pPr>
              <a:spcBef>
                <a:spcPct val="0"/>
              </a:spcBef>
            </a:pPr>
            <a:endParaRPr lang="en-US" sz="1600" b="1" smtClean="0">
              <a:solidFill>
                <a:srgbClr val="002060"/>
              </a:solidFill>
              <a:latin typeface="Georgia" pitchFamily="18" charset="0"/>
            </a:endParaRPr>
          </a:p>
        </p:txBody>
      </p:sp>
      <p:sp>
        <p:nvSpPr>
          <p:cNvPr id="48132"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7000"/>
              </a:lnSpc>
              <a:spcAft>
                <a:spcPts val="800"/>
              </a:spcAft>
            </a:pPr>
            <a:r>
              <a:rPr lang="bg-BG">
                <a:latin typeface="Calibri" pitchFamily="34" charset="0"/>
                <a:ea typeface="Calibri" pitchFamily="34" charset="0"/>
                <a:cs typeface="Times New Roman" pitchFamily="18" charset="0"/>
              </a:rPr>
              <a:t> </a:t>
            </a:r>
          </a:p>
        </p:txBody>
      </p:sp>
    </p:spTree>
    <p:extLst>
      <p:ext uri="{BB962C8B-B14F-4D97-AF65-F5344CB8AC3E}">
        <p14:creationId xmlns:p14="http://schemas.microsoft.com/office/powerpoint/2010/main" val="39455492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b="1" smtClean="0">
                <a:latin typeface="Arial Narrow" pitchFamily="34" charset="0"/>
              </a:rPr>
              <a:t>ЛОГО И БЛАНКИ НА КЛУБА</a:t>
            </a:r>
          </a:p>
        </p:txBody>
      </p:sp>
      <p:sp>
        <p:nvSpPr>
          <p:cNvPr id="49155" name="Content Placeholder 2"/>
          <p:cNvSpPr>
            <a:spLocks noGrp="1"/>
          </p:cNvSpPr>
          <p:nvPr>
            <p:ph idx="1"/>
          </p:nvPr>
        </p:nvSpPr>
        <p:spPr bwMode="auto">
          <a:xfrm>
            <a:off x="457200" y="1052513"/>
            <a:ext cx="4186238"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itchFamily="34" charset="0"/>
              <a:buNone/>
            </a:pPr>
            <a:r>
              <a:rPr lang="bg-BG" sz="1600" b="1" smtClean="0">
                <a:solidFill>
                  <a:srgbClr val="002060"/>
                </a:solidFill>
                <a:latin typeface="Georgia" pitchFamily="18" charset="0"/>
              </a:rPr>
              <a:t>									</a:t>
            </a:r>
          </a:p>
          <a:p>
            <a:pPr algn="ctr">
              <a:spcBef>
                <a:spcPct val="0"/>
              </a:spcBef>
              <a:buFont typeface="Arial" pitchFamily="34" charset="0"/>
              <a:buNone/>
            </a:pPr>
            <a:r>
              <a:rPr lang="bg-BG" sz="1600" b="1" smtClean="0">
                <a:solidFill>
                  <a:srgbClr val="002060"/>
                </a:solidFill>
                <a:latin typeface="Georgia" pitchFamily="18" charset="0"/>
              </a:rPr>
              <a:t>			ОСНОВНО ЛОГО НА РОТАРИ</a:t>
            </a:r>
          </a:p>
          <a:p>
            <a:pPr>
              <a:spcBef>
                <a:spcPct val="0"/>
              </a:spcBef>
            </a:pPr>
            <a:endParaRPr lang="bg-BG" sz="1600" b="1" smtClean="0">
              <a:solidFill>
                <a:srgbClr val="002060"/>
              </a:solidFill>
              <a:latin typeface="Georgia" pitchFamily="18" charset="0"/>
            </a:endParaRPr>
          </a:p>
          <a:p>
            <a:pPr>
              <a:spcBef>
                <a:spcPct val="0"/>
              </a:spcBef>
            </a:pPr>
            <a:endParaRPr lang="bg-BG" sz="1600" b="1" smtClean="0">
              <a:solidFill>
                <a:srgbClr val="002060"/>
              </a:solidFill>
              <a:latin typeface="Georgia" pitchFamily="18" charset="0"/>
            </a:endParaRPr>
          </a:p>
          <a:p>
            <a:pPr>
              <a:spcBef>
                <a:spcPct val="0"/>
              </a:spcBef>
            </a:pPr>
            <a:endParaRPr lang="bg-BG" sz="1600" b="1" smtClean="0">
              <a:solidFill>
                <a:srgbClr val="002060"/>
              </a:solidFill>
              <a:latin typeface="Georgia" pitchFamily="18" charset="0"/>
            </a:endParaRPr>
          </a:p>
          <a:p>
            <a:r>
              <a:rPr lang="bg-BG" sz="1600" b="1" smtClean="0">
                <a:solidFill>
                  <a:srgbClr val="002060"/>
                </a:solidFill>
                <a:latin typeface="Georgia" pitchFamily="18" charset="0"/>
              </a:rPr>
              <a:t>Знаците на Ротари са интелектуална собственост на РИ</a:t>
            </a:r>
          </a:p>
          <a:p>
            <a:endParaRPr lang="bg-BG" sz="1600" b="1" smtClean="0">
              <a:solidFill>
                <a:srgbClr val="002060"/>
              </a:solidFill>
              <a:latin typeface="Georgia" pitchFamily="18" charset="0"/>
            </a:endParaRPr>
          </a:p>
          <a:p>
            <a:endParaRPr lang="en-US" sz="1600" b="1" smtClean="0">
              <a:solidFill>
                <a:srgbClr val="002060"/>
              </a:solidFill>
              <a:latin typeface="Georgia" pitchFamily="18" charset="0"/>
            </a:endParaRPr>
          </a:p>
          <a:p>
            <a:r>
              <a:rPr lang="bg-BG" sz="1600" b="1" smtClean="0">
                <a:solidFill>
                  <a:srgbClr val="002060"/>
                </a:solidFill>
                <a:latin typeface="Georgia" pitchFamily="18" charset="0"/>
              </a:rPr>
              <a:t>Бордът на РИ притежава, защитава и надзирава употребата на Ротарианските знаци</a:t>
            </a:r>
            <a:endParaRPr lang="en-US" sz="1600" b="1" smtClean="0">
              <a:solidFill>
                <a:srgbClr val="002060"/>
              </a:solidFill>
              <a:latin typeface="Georgia" pitchFamily="18" charset="0"/>
            </a:endParaRPr>
          </a:p>
        </p:txBody>
      </p:sp>
      <p:sp>
        <p:nvSpPr>
          <p:cNvPr id="49156"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7000"/>
              </a:lnSpc>
              <a:spcAft>
                <a:spcPts val="800"/>
              </a:spcAft>
            </a:pPr>
            <a:r>
              <a:rPr lang="bg-BG">
                <a:latin typeface="Calibri" pitchFamily="34" charset="0"/>
                <a:ea typeface="Calibri" pitchFamily="34" charset="0"/>
                <a:cs typeface="Times New Roman" pitchFamily="18" charset="0"/>
              </a:rPr>
              <a:t> </a:t>
            </a:r>
          </a:p>
        </p:txBody>
      </p:sp>
      <p:pic>
        <p:nvPicPr>
          <p:cNvPr id="49157" name="Picture 4" descr="D:\RABOTNA 1\Rotary\SEKRETARY\ЛОГО\PNG+for+Word+documents,+presentations,+and+web+u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1643063"/>
            <a:ext cx="357187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4967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b="1" smtClean="0">
                <a:latin typeface="Arial Narrow" pitchFamily="34" charset="0"/>
              </a:rPr>
              <a:t>ЛОГО И БЛАНКИ НА КЛУБА</a:t>
            </a:r>
          </a:p>
        </p:txBody>
      </p:sp>
      <p:sp>
        <p:nvSpPr>
          <p:cNvPr id="50179" name="Content Placeholder 2"/>
          <p:cNvSpPr>
            <a:spLocks noGrp="1"/>
          </p:cNvSpPr>
          <p:nvPr>
            <p:ph idx="1"/>
          </p:nvPr>
        </p:nvSpPr>
        <p:spPr bwMode="auto">
          <a:xfrm>
            <a:off x="457200" y="1052513"/>
            <a:ext cx="3900488"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itchFamily="34" charset="0"/>
              <a:buNone/>
            </a:pPr>
            <a:r>
              <a:rPr lang="bg-BG" sz="1600" b="1" smtClean="0">
                <a:solidFill>
                  <a:srgbClr val="002060"/>
                </a:solidFill>
                <a:latin typeface="Georgia" pitchFamily="18" charset="0"/>
              </a:rPr>
              <a:t>							</a:t>
            </a:r>
          </a:p>
          <a:p>
            <a:pPr algn="ctr">
              <a:buFont typeface="Arial" pitchFamily="34" charset="0"/>
              <a:buNone/>
            </a:pPr>
            <a:r>
              <a:rPr lang="bg-BG" sz="1600" b="1" smtClean="0">
                <a:solidFill>
                  <a:srgbClr val="002060"/>
                </a:solidFill>
                <a:latin typeface="Georgia" pitchFamily="18" charset="0"/>
              </a:rPr>
              <a:t>РЕСУРСИ</a:t>
            </a:r>
          </a:p>
          <a:p>
            <a:pPr>
              <a:spcBef>
                <a:spcPct val="0"/>
              </a:spcBef>
            </a:pPr>
            <a:endParaRPr lang="en-US" sz="1600" b="1" smtClean="0">
              <a:solidFill>
                <a:srgbClr val="002060"/>
              </a:solidFill>
              <a:latin typeface="Georgia" pitchFamily="18" charset="0"/>
            </a:endParaRPr>
          </a:p>
          <a:p>
            <a:pPr>
              <a:spcBef>
                <a:spcPct val="0"/>
              </a:spcBef>
            </a:pPr>
            <a:endParaRPr lang="bg-BG" sz="1600" b="1" smtClean="0">
              <a:solidFill>
                <a:srgbClr val="002060"/>
              </a:solidFill>
              <a:latin typeface="Georgia" pitchFamily="18" charset="0"/>
            </a:endParaRPr>
          </a:p>
          <a:p>
            <a:pPr>
              <a:spcBef>
                <a:spcPct val="0"/>
              </a:spcBef>
            </a:pPr>
            <a:r>
              <a:rPr lang="en-US" sz="1600" b="1" smtClean="0">
                <a:solidFill>
                  <a:srgbClr val="002060"/>
                </a:solidFill>
                <a:latin typeface="Georgia" pitchFamily="18" charset="0"/>
              </a:rPr>
              <a:t>ROTARY.ORG &gt; MY ROTARY &gt; BRAND CENTER</a:t>
            </a:r>
          </a:p>
          <a:p>
            <a:pPr>
              <a:spcBef>
                <a:spcPct val="0"/>
              </a:spcBef>
              <a:buFont typeface="Arial" pitchFamily="34" charset="0"/>
              <a:buNone/>
            </a:pPr>
            <a:r>
              <a:rPr lang="bg-BG" sz="1600" b="1" smtClean="0">
                <a:solidFill>
                  <a:srgbClr val="002060"/>
                </a:solidFill>
                <a:latin typeface="Georgia" pitchFamily="18" charset="0"/>
              </a:rPr>
              <a:t> </a:t>
            </a:r>
            <a:endParaRPr lang="en-US" sz="1600" b="1" smtClean="0">
              <a:solidFill>
                <a:srgbClr val="002060"/>
              </a:solidFill>
              <a:latin typeface="Georgia" pitchFamily="18" charset="0"/>
            </a:endParaRPr>
          </a:p>
          <a:p>
            <a:pPr>
              <a:spcBef>
                <a:spcPct val="0"/>
              </a:spcBef>
              <a:buFont typeface="Arial" pitchFamily="34" charset="0"/>
              <a:buNone/>
            </a:pPr>
            <a:endParaRPr lang="en-US" sz="1600" b="1" smtClean="0">
              <a:solidFill>
                <a:srgbClr val="002060"/>
              </a:solidFill>
              <a:latin typeface="Georgia" pitchFamily="18" charset="0"/>
            </a:endParaRPr>
          </a:p>
          <a:p>
            <a:pPr>
              <a:spcBef>
                <a:spcPct val="0"/>
              </a:spcBef>
            </a:pPr>
            <a:r>
              <a:rPr lang="en-US" sz="1600" b="1" smtClean="0">
                <a:solidFill>
                  <a:srgbClr val="002060"/>
                </a:solidFill>
                <a:latin typeface="Georgia" pitchFamily="18" charset="0"/>
              </a:rPr>
              <a:t>ROTARY-BULGARIA.ORG &gt;</a:t>
            </a:r>
            <a:r>
              <a:rPr lang="bg-BG" sz="1600" b="1" smtClean="0">
                <a:solidFill>
                  <a:srgbClr val="002060"/>
                </a:solidFill>
                <a:latin typeface="Georgia" pitchFamily="18" charset="0"/>
              </a:rPr>
              <a:t>МЕДИЕН ЦЕНТЪР &gt; КОРПОРАТИВНА ИДЕНТИЧНОСТ</a:t>
            </a:r>
            <a:endParaRPr lang="en-US" sz="1600" b="1" smtClean="0">
              <a:solidFill>
                <a:srgbClr val="002060"/>
              </a:solidFill>
              <a:latin typeface="Georgia" pitchFamily="18" charset="0"/>
            </a:endParaRPr>
          </a:p>
          <a:p>
            <a:pPr>
              <a:spcBef>
                <a:spcPct val="0"/>
              </a:spcBef>
            </a:pPr>
            <a:endParaRPr lang="en-US" sz="1600" b="1" smtClean="0">
              <a:solidFill>
                <a:srgbClr val="002060"/>
              </a:solidFill>
              <a:latin typeface="Georgia" pitchFamily="18" charset="0"/>
            </a:endParaRPr>
          </a:p>
          <a:p>
            <a:pPr>
              <a:spcBef>
                <a:spcPct val="0"/>
              </a:spcBef>
            </a:pPr>
            <a:r>
              <a:rPr lang="en-US" sz="1600" b="1" smtClean="0">
                <a:solidFill>
                  <a:srgbClr val="002060"/>
                </a:solidFill>
                <a:latin typeface="Georgia" pitchFamily="18" charset="0"/>
              </a:rPr>
              <a:t>ROTARY.BG &gt;</a:t>
            </a:r>
            <a:r>
              <a:rPr lang="bg-BG" sz="1600" b="1" smtClean="0">
                <a:solidFill>
                  <a:srgbClr val="002060"/>
                </a:solidFill>
                <a:latin typeface="Georgia" pitchFamily="18" charset="0"/>
              </a:rPr>
              <a:t>БИБЛИОТЕКА </a:t>
            </a:r>
            <a:r>
              <a:rPr lang="en-US" sz="1600" b="1" smtClean="0">
                <a:solidFill>
                  <a:srgbClr val="002060"/>
                </a:solidFill>
                <a:latin typeface="Georgia" pitchFamily="18" charset="0"/>
              </a:rPr>
              <a:t>&gt;</a:t>
            </a:r>
            <a:r>
              <a:rPr lang="bg-BG" sz="1600" b="1" smtClean="0">
                <a:solidFill>
                  <a:srgbClr val="002060"/>
                </a:solidFill>
                <a:latin typeface="Georgia" pitchFamily="18" charset="0"/>
              </a:rPr>
              <a:t>ПРАВИЛА ЗА ИЗПОЛЗВАНЕ НА РОТАРИАНСКИ ЗНАЦИ</a:t>
            </a:r>
            <a:endParaRPr lang="en-US" sz="1600" b="1" smtClean="0">
              <a:solidFill>
                <a:srgbClr val="002060"/>
              </a:solidFill>
              <a:latin typeface="Georgia" pitchFamily="18" charset="0"/>
            </a:endParaRPr>
          </a:p>
          <a:p>
            <a:pPr>
              <a:spcBef>
                <a:spcPct val="0"/>
              </a:spcBef>
            </a:pPr>
            <a:endParaRPr lang="bg-BG" sz="1600" b="1" smtClean="0">
              <a:solidFill>
                <a:srgbClr val="002060"/>
              </a:solidFill>
              <a:latin typeface="Georgia" pitchFamily="18" charset="0"/>
            </a:endParaRPr>
          </a:p>
          <a:p>
            <a:endParaRPr lang="en-US" sz="1600" b="1" smtClean="0">
              <a:solidFill>
                <a:srgbClr val="002060"/>
              </a:solidFill>
              <a:latin typeface="Georgia" pitchFamily="18" charset="0"/>
            </a:endParaRPr>
          </a:p>
        </p:txBody>
      </p:sp>
      <p:sp>
        <p:nvSpPr>
          <p:cNvPr id="50180"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7000"/>
              </a:lnSpc>
              <a:spcAft>
                <a:spcPts val="800"/>
              </a:spcAft>
            </a:pPr>
            <a:r>
              <a:rPr lang="bg-BG">
                <a:latin typeface="Calibri" pitchFamily="34" charset="0"/>
                <a:ea typeface="Calibri" pitchFamily="34" charset="0"/>
                <a:cs typeface="Times New Roman" pitchFamily="18" charset="0"/>
              </a:rPr>
              <a:t> </a:t>
            </a:r>
          </a:p>
        </p:txBody>
      </p:sp>
      <p:pic>
        <p:nvPicPr>
          <p:cNvPr id="50181" name="Picture 7" descr="za Galya 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3500" y="3143250"/>
            <a:ext cx="3071813"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8" descr="za Galy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0563" y="1285875"/>
            <a:ext cx="4143375"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12200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b="1" smtClean="0">
                <a:latin typeface="Arial Narrow" pitchFamily="34" charset="0"/>
              </a:rPr>
              <a:t>ЛОГО И БЛАНКИ НА КЛУБА</a:t>
            </a:r>
          </a:p>
        </p:txBody>
      </p:sp>
      <p:sp>
        <p:nvSpPr>
          <p:cNvPr id="51203" name="Content Placeholder 2"/>
          <p:cNvSpPr>
            <a:spLocks noGrp="1"/>
          </p:cNvSpPr>
          <p:nvPr>
            <p:ph idx="1"/>
          </p:nvPr>
        </p:nvSpPr>
        <p:spPr bwMode="auto">
          <a:xfrm>
            <a:off x="214313" y="1071563"/>
            <a:ext cx="7072312"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itchFamily="34" charset="0"/>
              <a:buNone/>
            </a:pPr>
            <a:r>
              <a:rPr lang="bg-BG" sz="1600" b="1" smtClean="0">
                <a:solidFill>
                  <a:srgbClr val="002060"/>
                </a:solidFill>
                <a:latin typeface="Georgia" pitchFamily="18" charset="0"/>
              </a:rPr>
              <a:t>							</a:t>
            </a:r>
          </a:p>
          <a:p>
            <a:pPr algn="ctr">
              <a:spcBef>
                <a:spcPct val="0"/>
              </a:spcBef>
              <a:buFont typeface="Arial" pitchFamily="34" charset="0"/>
              <a:buNone/>
            </a:pPr>
            <a:r>
              <a:rPr lang="bg-BG" sz="1600" b="1" smtClean="0">
                <a:solidFill>
                  <a:srgbClr val="002060"/>
                </a:solidFill>
                <a:latin typeface="Georgia" pitchFamily="18" charset="0"/>
              </a:rPr>
              <a:t>ОСНОВНИ ПРАВИЛА</a:t>
            </a:r>
            <a:endParaRPr lang="en-US" sz="1600" b="1" smtClean="0">
              <a:solidFill>
                <a:srgbClr val="002060"/>
              </a:solidFill>
              <a:latin typeface="Georgia" pitchFamily="18" charset="0"/>
            </a:endParaRPr>
          </a:p>
          <a:p>
            <a:pPr>
              <a:spcBef>
                <a:spcPct val="0"/>
              </a:spcBef>
              <a:buFont typeface="Arial" pitchFamily="34" charset="0"/>
              <a:buNone/>
            </a:pPr>
            <a:endParaRPr lang="en-US" sz="1600" smtClean="0">
              <a:solidFill>
                <a:srgbClr val="002060"/>
              </a:solidFill>
              <a:latin typeface="Georgia" pitchFamily="18" charset="0"/>
            </a:endParaRPr>
          </a:p>
          <a:p>
            <a:pPr>
              <a:spcBef>
                <a:spcPct val="0"/>
              </a:spcBef>
            </a:pPr>
            <a:r>
              <a:rPr lang="bg-BG" sz="1600" b="1" smtClean="0">
                <a:solidFill>
                  <a:srgbClr val="002060"/>
                </a:solidFill>
                <a:latin typeface="Georgia" pitchFamily="18" charset="0"/>
              </a:rPr>
              <a:t>Пропорции на дизайна</a:t>
            </a:r>
            <a:endParaRPr lang="en-US" sz="1600" b="1" smtClean="0">
              <a:solidFill>
                <a:srgbClr val="002060"/>
              </a:solidFill>
              <a:latin typeface="Georgia" pitchFamily="18" charset="0"/>
            </a:endParaRPr>
          </a:p>
          <a:p>
            <a:pPr>
              <a:spcBef>
                <a:spcPct val="0"/>
              </a:spcBef>
            </a:pPr>
            <a:endParaRPr lang="en-US" sz="1600" b="1" smtClean="0">
              <a:solidFill>
                <a:srgbClr val="002060"/>
              </a:solidFill>
              <a:latin typeface="Georgia" pitchFamily="18" charset="0"/>
            </a:endParaRPr>
          </a:p>
          <a:p>
            <a:pPr>
              <a:spcBef>
                <a:spcPct val="0"/>
              </a:spcBef>
            </a:pPr>
            <a:r>
              <a:rPr lang="bg-BG" sz="1600" b="1" smtClean="0">
                <a:solidFill>
                  <a:srgbClr val="002060"/>
                </a:solidFill>
                <a:latin typeface="Georgia" pitchFamily="18" charset="0"/>
              </a:rPr>
              <a:t>Основни цветове  </a:t>
            </a:r>
            <a:endParaRPr lang="en-US" sz="1600" b="1" smtClean="0">
              <a:solidFill>
                <a:srgbClr val="002060"/>
              </a:solidFill>
              <a:latin typeface="Georgia" pitchFamily="18" charset="0"/>
            </a:endParaRPr>
          </a:p>
          <a:p>
            <a:pPr>
              <a:spcBef>
                <a:spcPct val="0"/>
              </a:spcBef>
              <a:buFont typeface="Arial" pitchFamily="34" charset="0"/>
              <a:buNone/>
            </a:pPr>
            <a:r>
              <a:rPr lang="en-US" sz="1600" b="1" smtClean="0">
                <a:solidFill>
                  <a:srgbClr val="002060"/>
                </a:solidFill>
                <a:latin typeface="Georgia" pitchFamily="18" charset="0"/>
              </a:rPr>
              <a:t>		</a:t>
            </a:r>
            <a:r>
              <a:rPr lang="bg-BG" sz="1600" b="1" smtClean="0">
                <a:solidFill>
                  <a:srgbClr val="002060"/>
                </a:solidFill>
                <a:latin typeface="Georgia" pitchFamily="18" charset="0"/>
              </a:rPr>
              <a:t> √ всякакъв, когато е един цвят</a:t>
            </a:r>
            <a:endParaRPr lang="en-US" sz="1600" b="1" smtClean="0">
              <a:solidFill>
                <a:srgbClr val="002060"/>
              </a:solidFill>
              <a:latin typeface="Georgia" pitchFamily="18" charset="0"/>
            </a:endParaRPr>
          </a:p>
          <a:p>
            <a:pPr>
              <a:spcBef>
                <a:spcPct val="0"/>
              </a:spcBef>
              <a:buFont typeface="Arial" pitchFamily="34" charset="0"/>
              <a:buNone/>
            </a:pPr>
            <a:r>
              <a:rPr lang="en-US" sz="1600" b="1" smtClean="0">
                <a:solidFill>
                  <a:srgbClr val="002060"/>
                </a:solidFill>
                <a:latin typeface="Georgia" pitchFamily="18" charset="0"/>
              </a:rPr>
              <a:t>		</a:t>
            </a:r>
            <a:r>
              <a:rPr lang="bg-BG" sz="1600" b="1" smtClean="0">
                <a:solidFill>
                  <a:srgbClr val="002060"/>
                </a:solidFill>
                <a:latin typeface="Georgia" pitchFamily="18" charset="0"/>
              </a:rPr>
              <a:t> √ кралско синьо PANTONE® 286</a:t>
            </a:r>
            <a:endParaRPr lang="en-US" sz="1600" b="1" smtClean="0">
              <a:solidFill>
                <a:srgbClr val="002060"/>
              </a:solidFill>
              <a:latin typeface="Georgia" pitchFamily="18" charset="0"/>
            </a:endParaRPr>
          </a:p>
          <a:p>
            <a:pPr>
              <a:spcBef>
                <a:spcPct val="0"/>
              </a:spcBef>
              <a:buFont typeface="Arial" pitchFamily="34" charset="0"/>
              <a:buNone/>
            </a:pPr>
            <a:r>
              <a:rPr lang="en-US" sz="1600" b="1" smtClean="0">
                <a:solidFill>
                  <a:srgbClr val="002060"/>
                </a:solidFill>
                <a:latin typeface="Georgia" pitchFamily="18" charset="0"/>
              </a:rPr>
              <a:t>		</a:t>
            </a:r>
            <a:r>
              <a:rPr lang="bg-BG" sz="1600" b="1" smtClean="0">
                <a:solidFill>
                  <a:srgbClr val="002060"/>
                </a:solidFill>
                <a:latin typeface="Georgia" pitchFamily="18" charset="0"/>
              </a:rPr>
              <a:t> √ синьо PANTONE®</a:t>
            </a:r>
            <a:endParaRPr lang="en-US" sz="1600" b="1" smtClean="0">
              <a:solidFill>
                <a:srgbClr val="002060"/>
              </a:solidFill>
              <a:latin typeface="Georgia" pitchFamily="18" charset="0"/>
            </a:endParaRPr>
          </a:p>
          <a:p>
            <a:pPr>
              <a:spcBef>
                <a:spcPct val="0"/>
              </a:spcBef>
              <a:buFont typeface="Arial" pitchFamily="34" charset="0"/>
              <a:buNone/>
            </a:pPr>
            <a:r>
              <a:rPr lang="en-US" sz="1600" b="1" smtClean="0">
                <a:solidFill>
                  <a:srgbClr val="002060"/>
                </a:solidFill>
                <a:latin typeface="Georgia" pitchFamily="18" charset="0"/>
              </a:rPr>
              <a:t>		</a:t>
            </a:r>
            <a:r>
              <a:rPr lang="bg-BG" sz="1600" b="1" smtClean="0">
                <a:solidFill>
                  <a:srgbClr val="002060"/>
                </a:solidFill>
                <a:latin typeface="Georgia" pitchFamily="18" charset="0"/>
              </a:rPr>
              <a:t> √ златен металик PANTONE® 871</a:t>
            </a:r>
            <a:endParaRPr lang="en-US" sz="1600" b="1" smtClean="0">
              <a:solidFill>
                <a:srgbClr val="002060"/>
              </a:solidFill>
              <a:latin typeface="Georgia" pitchFamily="18" charset="0"/>
            </a:endParaRPr>
          </a:p>
          <a:p>
            <a:pPr>
              <a:spcBef>
                <a:spcPct val="0"/>
              </a:spcBef>
              <a:buFont typeface="Arial" pitchFamily="34" charset="0"/>
              <a:buNone/>
            </a:pPr>
            <a:r>
              <a:rPr lang="en-US" sz="1600" b="1" smtClean="0">
                <a:solidFill>
                  <a:srgbClr val="002060"/>
                </a:solidFill>
                <a:latin typeface="Georgia" pitchFamily="18" charset="0"/>
              </a:rPr>
              <a:t>		</a:t>
            </a:r>
            <a:r>
              <a:rPr lang="bg-BG" sz="1600" b="1" smtClean="0">
                <a:solidFill>
                  <a:srgbClr val="002060"/>
                </a:solidFill>
                <a:latin typeface="Georgia" pitchFamily="18" charset="0"/>
              </a:rPr>
              <a:t> √ златно (жълто) PANTONE®123C </a:t>
            </a:r>
            <a:r>
              <a:rPr lang="en-US" sz="1600" b="1" smtClean="0">
                <a:solidFill>
                  <a:srgbClr val="002060"/>
                </a:solidFill>
                <a:latin typeface="Georgia" pitchFamily="18" charset="0"/>
              </a:rPr>
              <a:t>  </a:t>
            </a:r>
            <a:r>
              <a:rPr lang="bg-BG" sz="1600" b="1" smtClean="0">
                <a:solidFill>
                  <a:srgbClr val="002060"/>
                </a:solidFill>
                <a:latin typeface="Georgia" pitchFamily="18" charset="0"/>
              </a:rPr>
              <a:t>или PANTONE® 115U</a:t>
            </a:r>
            <a:endParaRPr lang="en-US" sz="1600" b="1" smtClean="0">
              <a:solidFill>
                <a:srgbClr val="002060"/>
              </a:solidFill>
              <a:latin typeface="Georgia" pitchFamily="18" charset="0"/>
            </a:endParaRPr>
          </a:p>
          <a:p>
            <a:pPr>
              <a:spcBef>
                <a:spcPct val="0"/>
              </a:spcBef>
              <a:buFont typeface="Arial" pitchFamily="34" charset="0"/>
              <a:buNone/>
            </a:pPr>
            <a:r>
              <a:rPr lang="en-US" sz="1600" b="1" smtClean="0">
                <a:solidFill>
                  <a:srgbClr val="002060"/>
                </a:solidFill>
                <a:latin typeface="Georgia" pitchFamily="18" charset="0"/>
              </a:rPr>
              <a:t>		</a:t>
            </a:r>
            <a:r>
              <a:rPr lang="bg-BG" sz="1600" b="1" smtClean="0">
                <a:solidFill>
                  <a:srgbClr val="002060"/>
                </a:solidFill>
                <a:latin typeface="Georgia" pitchFamily="18" charset="0"/>
              </a:rPr>
              <a:t> √ </a:t>
            </a:r>
            <a:r>
              <a:rPr lang="en-US" sz="1600" b="1" smtClean="0">
                <a:solidFill>
                  <a:srgbClr val="002060"/>
                </a:solidFill>
                <a:latin typeface="Georgia" pitchFamily="18" charset="0"/>
              </a:rPr>
              <a:t>червено PANTONE® 201</a:t>
            </a:r>
          </a:p>
        </p:txBody>
      </p:sp>
      <p:sp>
        <p:nvSpPr>
          <p:cNvPr id="51204"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7000"/>
              </a:lnSpc>
              <a:spcAft>
                <a:spcPts val="800"/>
              </a:spcAft>
            </a:pPr>
            <a:r>
              <a:rPr lang="bg-BG">
                <a:latin typeface="Calibri" pitchFamily="34" charset="0"/>
                <a:ea typeface="Calibri" pitchFamily="34" charset="0"/>
                <a:cs typeface="Times New Roman" pitchFamily="18" charset="0"/>
              </a:rPr>
              <a:t> </a:t>
            </a:r>
          </a:p>
        </p:txBody>
      </p:sp>
      <p:pic>
        <p:nvPicPr>
          <p:cNvPr id="6" name="Picture 5" descr="https://brandcenter.rotary.org/media/AssetLibrary/1fbf1487-53f2-1f14-92dd-8e0b5f79acca/269634460/siteresources/Site%20Resources/Sub-Homepage/Thumbnailsource/282?h=155&amp;w=275&amp;action=crop"/>
          <p:cNvPicPr/>
          <p:nvPr/>
        </p:nvPicPr>
        <p:blipFill>
          <a:blip r:embed="rId3"/>
          <a:srcRect/>
          <a:stretch>
            <a:fillRect/>
          </a:stretch>
        </p:blipFill>
        <p:spPr bwMode="auto">
          <a:xfrm>
            <a:off x="5214938" y="1428750"/>
            <a:ext cx="3429000" cy="2000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7" name="Picture 6" descr="https://brandcenter.rotary.org/media/AssetLibrary/5697b042-aa15-0be3-d47c-846fdcbb5532/-1857311099/siteresources/Site%20Resources/Sub-Homepage/Thumbnailsource/7570?h=155&amp;w=275&amp;action=crop"/>
          <p:cNvPicPr/>
          <p:nvPr/>
        </p:nvPicPr>
        <p:blipFill>
          <a:blip r:embed="rId4"/>
          <a:srcRect/>
          <a:stretch>
            <a:fillRect/>
          </a:stretch>
        </p:blipFill>
        <p:spPr bwMode="auto">
          <a:xfrm>
            <a:off x="785813" y="4214813"/>
            <a:ext cx="3357562" cy="19288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9" name="Picture 8" descr="лого рк дунав.jpg"/>
          <p:cNvPicPr>
            <a:picLocks noChangeAspect="1"/>
          </p:cNvPicPr>
          <p:nvPr/>
        </p:nvPicPr>
        <p:blipFill>
          <a:blip r:embed="rId5" cstate="print"/>
          <a:stretch>
            <a:fillRect/>
          </a:stretch>
        </p:blipFill>
        <p:spPr>
          <a:xfrm>
            <a:off x="5715008" y="4000504"/>
            <a:ext cx="2176086" cy="217608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778924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b="1" smtClean="0">
                <a:latin typeface="Arial Narrow" pitchFamily="34" charset="0"/>
              </a:rPr>
              <a:t>БЛАНКИ НА КЛУБА</a:t>
            </a:r>
          </a:p>
        </p:txBody>
      </p:sp>
      <p:sp>
        <p:nvSpPr>
          <p:cNvPr id="52227" name="Content Placeholder 2"/>
          <p:cNvSpPr>
            <a:spLocks noGrp="1"/>
          </p:cNvSpPr>
          <p:nvPr>
            <p:ph idx="1"/>
          </p:nvPr>
        </p:nvSpPr>
        <p:spPr bwMode="auto">
          <a:xfrm>
            <a:off x="214313" y="1071563"/>
            <a:ext cx="8572500"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itchFamily="34" charset="0"/>
              <a:buNone/>
            </a:pPr>
            <a:r>
              <a:rPr lang="bg-BG" sz="1600" b="1" smtClean="0">
                <a:solidFill>
                  <a:srgbClr val="002060"/>
                </a:solidFill>
                <a:latin typeface="Georgia" pitchFamily="18" charset="0"/>
              </a:rPr>
              <a:t>							</a:t>
            </a:r>
          </a:p>
          <a:p>
            <a:pPr>
              <a:buFont typeface="Arial" pitchFamily="34" charset="0"/>
              <a:buNone/>
            </a:pPr>
            <a:r>
              <a:rPr lang="bg-BG" sz="1600" b="1" smtClean="0">
                <a:solidFill>
                  <a:srgbClr val="002060"/>
                </a:solidFill>
                <a:latin typeface="Georgia" pitchFamily="18" charset="0"/>
              </a:rPr>
              <a:t>		БЛАНКИ ЗА ПИСМА</a:t>
            </a:r>
            <a:endParaRPr lang="en-US" sz="1600" b="1" smtClean="0">
              <a:solidFill>
                <a:srgbClr val="002060"/>
              </a:solidFill>
              <a:latin typeface="Georgia" pitchFamily="18" charset="0"/>
            </a:endParaRPr>
          </a:p>
        </p:txBody>
      </p:sp>
      <p:sp>
        <p:nvSpPr>
          <p:cNvPr id="52228"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7000"/>
              </a:lnSpc>
              <a:spcAft>
                <a:spcPts val="800"/>
              </a:spcAft>
            </a:pPr>
            <a:r>
              <a:rPr lang="bg-BG">
                <a:latin typeface="Calibri" pitchFamily="34" charset="0"/>
                <a:ea typeface="Calibri" pitchFamily="34" charset="0"/>
                <a:cs typeface="Times New Roman" pitchFamily="18" charset="0"/>
              </a:rPr>
              <a:t> </a:t>
            </a:r>
          </a:p>
        </p:txBody>
      </p:sp>
      <p:pic>
        <p:nvPicPr>
          <p:cNvPr id="52229" name="Picture 9" descr="D:\RABOTNA 1\Rotary\SEKRETARY\ЛОГО\blue-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688" y="2208213"/>
            <a:ext cx="62992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11" descr="D:\RABOTNA 1\Rotary\SEKRETARY\ЛОГО\blue-01--ligh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8688" y="3208338"/>
            <a:ext cx="62992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12" descr="D:\RABOTNA 1\Rotary\SEKRETARY\ЛОГО\blue-02-midd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8688" y="4208463"/>
            <a:ext cx="62992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8" descr="БЛАНКА РК РУСЕ ДУНАВ СЪС ТЕКСТ.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85938" y="5208588"/>
            <a:ext cx="48577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D:\RABOTNA 1\Rotary\SEKRETARY\ЛОГО\T1920EN_Lockup_PMS-C.png"/>
          <p:cNvPicPr/>
          <p:nvPr/>
        </p:nvPicPr>
        <p:blipFill>
          <a:blip r:embed="rId7"/>
          <a:srcRect/>
          <a:stretch>
            <a:fillRect/>
          </a:stretch>
        </p:blipFill>
        <p:spPr bwMode="auto">
          <a:xfrm>
            <a:off x="4500563" y="1143000"/>
            <a:ext cx="2605087" cy="930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31171043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357813" y="2214563"/>
            <a:ext cx="3143250" cy="2428875"/>
          </a:xfrm>
          <a:prstGeom prst="rect">
            <a:avLst/>
          </a:prstGeom>
          <a:solidFill>
            <a:schemeClr val="tx2"/>
          </a:soli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2060"/>
              </a:solidFill>
            </a:endParaRPr>
          </a:p>
        </p:txBody>
      </p:sp>
      <p:sp>
        <p:nvSpPr>
          <p:cNvPr id="18" name="Rectangle 17"/>
          <p:cNvSpPr/>
          <p:nvPr/>
        </p:nvSpPr>
        <p:spPr>
          <a:xfrm>
            <a:off x="531813" y="2071688"/>
            <a:ext cx="3071812" cy="2000250"/>
          </a:xfrm>
          <a:prstGeom prst="rect">
            <a:avLst/>
          </a:prstGeom>
          <a:solidFill>
            <a:schemeClr val="tx2"/>
          </a:soli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2060"/>
              </a:solidFill>
            </a:endParaRPr>
          </a:p>
        </p:txBody>
      </p:sp>
      <p:sp>
        <p:nvSpPr>
          <p:cNvPr id="10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b="1" smtClean="0">
                <a:latin typeface="Arial Narrow" pitchFamily="34" charset="0"/>
              </a:rPr>
              <a:t>БЛАНКИ НА КЛУБА</a:t>
            </a:r>
          </a:p>
        </p:txBody>
      </p:sp>
      <p:sp>
        <p:nvSpPr>
          <p:cNvPr id="1031" name="Content Placeholder 2"/>
          <p:cNvSpPr>
            <a:spLocks noGrp="1"/>
          </p:cNvSpPr>
          <p:nvPr>
            <p:ph idx="1"/>
          </p:nvPr>
        </p:nvSpPr>
        <p:spPr bwMode="auto">
          <a:xfrm>
            <a:off x="357188" y="1071563"/>
            <a:ext cx="4500562"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itchFamily="34" charset="0"/>
              <a:buNone/>
            </a:pPr>
            <a:r>
              <a:rPr lang="bg-BG" sz="1600" b="1" smtClean="0">
                <a:solidFill>
                  <a:srgbClr val="002060"/>
                </a:solidFill>
                <a:latin typeface="Georgia" pitchFamily="18" charset="0"/>
              </a:rPr>
              <a:t>			</a:t>
            </a:r>
          </a:p>
          <a:p>
            <a:pPr>
              <a:buFont typeface="Arial" pitchFamily="34" charset="0"/>
              <a:buNone/>
            </a:pPr>
            <a:endParaRPr lang="bg-BG" sz="1600" b="1" smtClean="0">
              <a:solidFill>
                <a:srgbClr val="002060"/>
              </a:solidFill>
              <a:latin typeface="Georgia" pitchFamily="18" charset="0"/>
            </a:endParaRPr>
          </a:p>
          <a:p>
            <a:pPr>
              <a:buFont typeface="Arial" pitchFamily="34" charset="0"/>
              <a:buNone/>
            </a:pPr>
            <a:r>
              <a:rPr lang="bg-BG" sz="1600" b="1" smtClean="0">
                <a:solidFill>
                  <a:srgbClr val="002060"/>
                </a:solidFill>
                <a:latin typeface="Georgia" pitchFamily="18" charset="0"/>
              </a:rPr>
              <a:t>		     Членска карта:</a:t>
            </a:r>
          </a:p>
          <a:p>
            <a:pPr>
              <a:buFont typeface="Arial" pitchFamily="34" charset="0"/>
              <a:buNone/>
            </a:pPr>
            <a:endParaRPr lang="bg-BG" sz="1600" b="1" smtClean="0">
              <a:solidFill>
                <a:srgbClr val="002060"/>
              </a:solidFill>
              <a:latin typeface="Georgia" pitchFamily="18" charset="0"/>
            </a:endParaRPr>
          </a:p>
          <a:p>
            <a:pPr>
              <a:buFont typeface="Arial" pitchFamily="34" charset="0"/>
              <a:buNone/>
            </a:pPr>
            <a:endParaRPr lang="bg-BG" sz="1600" b="1" smtClean="0">
              <a:solidFill>
                <a:srgbClr val="002060"/>
              </a:solidFill>
              <a:latin typeface="Georgia" pitchFamily="18" charset="0"/>
            </a:endParaRPr>
          </a:p>
          <a:p>
            <a:pPr>
              <a:buFont typeface="Arial" pitchFamily="34" charset="0"/>
              <a:buNone/>
            </a:pPr>
            <a:endParaRPr lang="bg-BG" sz="1600" b="1" smtClean="0">
              <a:solidFill>
                <a:srgbClr val="002060"/>
              </a:solidFill>
              <a:latin typeface="Georgia" pitchFamily="18" charset="0"/>
            </a:endParaRPr>
          </a:p>
          <a:p>
            <a:pPr>
              <a:buFont typeface="Arial" pitchFamily="34" charset="0"/>
              <a:buNone/>
            </a:pPr>
            <a:endParaRPr lang="bg-BG" sz="1600" b="1" smtClean="0">
              <a:solidFill>
                <a:srgbClr val="002060"/>
              </a:solidFill>
              <a:latin typeface="Georgia" pitchFamily="18" charset="0"/>
            </a:endParaRPr>
          </a:p>
          <a:p>
            <a:pPr>
              <a:buFont typeface="Arial" pitchFamily="34" charset="0"/>
              <a:buNone/>
            </a:pPr>
            <a:endParaRPr lang="bg-BG" sz="1600" b="1" smtClean="0">
              <a:solidFill>
                <a:srgbClr val="002060"/>
              </a:solidFill>
              <a:latin typeface="Georgia" pitchFamily="18" charset="0"/>
            </a:endParaRPr>
          </a:p>
          <a:p>
            <a:pPr>
              <a:buFont typeface="Arial" pitchFamily="34" charset="0"/>
              <a:buNone/>
            </a:pPr>
            <a:endParaRPr lang="bg-BG" sz="1600" b="1" smtClean="0">
              <a:solidFill>
                <a:srgbClr val="002060"/>
              </a:solidFill>
              <a:latin typeface="Georgia" pitchFamily="18" charset="0"/>
            </a:endParaRPr>
          </a:p>
          <a:p>
            <a:pPr>
              <a:buFont typeface="Arial" pitchFamily="34" charset="0"/>
              <a:buNone/>
            </a:pPr>
            <a:endParaRPr lang="bg-BG" sz="1600" b="1" smtClean="0">
              <a:solidFill>
                <a:srgbClr val="002060"/>
              </a:solidFill>
              <a:latin typeface="Georgia" pitchFamily="18" charset="0"/>
            </a:endParaRPr>
          </a:p>
          <a:p>
            <a:pPr>
              <a:buFont typeface="Arial" pitchFamily="34" charset="0"/>
              <a:buNone/>
            </a:pPr>
            <a:endParaRPr lang="bg-BG" sz="1600" b="1" smtClean="0">
              <a:solidFill>
                <a:srgbClr val="002060"/>
              </a:solidFill>
              <a:latin typeface="Georgia" pitchFamily="18" charset="0"/>
            </a:endParaRPr>
          </a:p>
          <a:p>
            <a:pPr>
              <a:buFont typeface="Arial" pitchFamily="34" charset="0"/>
              <a:buNone/>
            </a:pPr>
            <a:r>
              <a:rPr lang="bg-BG" sz="1600" b="1" smtClean="0">
                <a:solidFill>
                  <a:srgbClr val="002060"/>
                </a:solidFill>
                <a:latin typeface="Georgia" pitchFamily="18" charset="0"/>
              </a:rPr>
              <a:t>	Брошури и флаери</a:t>
            </a:r>
          </a:p>
          <a:p>
            <a:pPr>
              <a:buFont typeface="Arial" pitchFamily="34" charset="0"/>
              <a:buNone/>
            </a:pPr>
            <a:r>
              <a:rPr lang="bg-BG" sz="1600" b="1" smtClean="0">
                <a:solidFill>
                  <a:srgbClr val="002060"/>
                </a:solidFill>
                <a:latin typeface="Georgia" pitchFamily="18" charset="0"/>
              </a:rPr>
              <a:t>	Флагчета</a:t>
            </a:r>
          </a:p>
          <a:p>
            <a:pPr>
              <a:buFont typeface="Arial" pitchFamily="34" charset="0"/>
              <a:buNone/>
            </a:pPr>
            <a:r>
              <a:rPr lang="bg-BG" sz="1600" b="1" smtClean="0">
                <a:solidFill>
                  <a:srgbClr val="002060"/>
                </a:solidFill>
                <a:latin typeface="Georgia" pitchFamily="18" charset="0"/>
              </a:rPr>
              <a:t>	Визитки</a:t>
            </a:r>
          </a:p>
          <a:p>
            <a:pPr>
              <a:buFont typeface="Arial" pitchFamily="34" charset="0"/>
              <a:buNone/>
            </a:pPr>
            <a:r>
              <a:rPr lang="bg-BG" sz="1600" b="1" smtClean="0">
                <a:solidFill>
                  <a:srgbClr val="002060"/>
                </a:solidFill>
                <a:latin typeface="Georgia" pitchFamily="18" charset="0"/>
              </a:rPr>
              <a:t>	Клубен бюлетин</a:t>
            </a:r>
          </a:p>
          <a:p>
            <a:pPr>
              <a:buFont typeface="Arial" pitchFamily="34" charset="0"/>
              <a:buNone/>
            </a:pPr>
            <a:r>
              <a:rPr lang="bg-BG" sz="1600" b="1" smtClean="0">
                <a:solidFill>
                  <a:srgbClr val="002060"/>
                </a:solidFill>
                <a:latin typeface="Georgia" pitchFamily="18" charset="0"/>
              </a:rPr>
              <a:t>	Други	</a:t>
            </a:r>
            <a:endParaRPr lang="en-US" sz="1600" b="1" smtClean="0">
              <a:solidFill>
                <a:srgbClr val="002060"/>
              </a:solidFill>
              <a:latin typeface="Georgia" pitchFamily="18" charset="0"/>
            </a:endParaRPr>
          </a:p>
          <a:p>
            <a:pPr>
              <a:buFont typeface="Arial" pitchFamily="34" charset="0"/>
              <a:buNone/>
            </a:pPr>
            <a:endParaRPr lang="en-US" sz="1600" b="1" smtClean="0">
              <a:solidFill>
                <a:srgbClr val="002060"/>
              </a:solidFill>
              <a:latin typeface="Georgia" pitchFamily="18" charset="0"/>
            </a:endParaRPr>
          </a:p>
        </p:txBody>
      </p:sp>
      <p:sp>
        <p:nvSpPr>
          <p:cNvPr id="1032"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7000"/>
              </a:lnSpc>
              <a:spcAft>
                <a:spcPts val="800"/>
              </a:spcAft>
            </a:pPr>
            <a:r>
              <a:rPr lang="bg-BG">
                <a:latin typeface="Calibri" pitchFamily="34" charset="0"/>
                <a:ea typeface="Calibri" pitchFamily="34" charset="0"/>
                <a:cs typeface="Times New Roman" pitchFamily="18" charset="0"/>
              </a:rPr>
              <a:t> </a:t>
            </a:r>
          </a:p>
        </p:txBody>
      </p:sp>
      <p:sp>
        <p:nvSpPr>
          <p:cNvPr id="103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026" name="Object 1"/>
          <p:cNvGraphicFramePr>
            <a:graphicFrameLocks noChangeAspect="1"/>
          </p:cNvGraphicFramePr>
          <p:nvPr/>
        </p:nvGraphicFramePr>
        <p:xfrm>
          <a:off x="5572125" y="2381250"/>
          <a:ext cx="2719388" cy="2109788"/>
        </p:xfrm>
        <a:graphic>
          <a:graphicData uri="http://schemas.openxmlformats.org/presentationml/2006/ole">
            <mc:AlternateContent xmlns:mc="http://schemas.openxmlformats.org/markup-compatibility/2006">
              <mc:Choice xmlns:v="urn:schemas-microsoft-com:vml" Requires="v">
                <p:oleObj spid="_x0000_s1032" name="Acrobat Document" r:id="rId4" imgW="5108400" imgH="3936960" progId="AcroExch.Document.DC">
                  <p:embed/>
                </p:oleObj>
              </mc:Choice>
              <mc:Fallback>
                <p:oleObj name="Acrobat Document" r:id="rId4" imgW="5108400" imgH="3936960" progId="AcroExch.Document.DC">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2125" y="2381250"/>
                        <a:ext cx="2719388" cy="2109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027" name="Object 3"/>
          <p:cNvGraphicFramePr>
            <a:graphicFrameLocks noChangeAspect="1"/>
          </p:cNvGraphicFramePr>
          <p:nvPr/>
        </p:nvGraphicFramePr>
        <p:xfrm>
          <a:off x="714375" y="2286000"/>
          <a:ext cx="2746375" cy="1571625"/>
        </p:xfrm>
        <a:graphic>
          <a:graphicData uri="http://schemas.openxmlformats.org/presentationml/2006/ole">
            <mc:AlternateContent xmlns:mc="http://schemas.openxmlformats.org/markup-compatibility/2006">
              <mc:Choice xmlns:v="urn:schemas-microsoft-com:vml" Requires="v">
                <p:oleObj spid="_x0000_s1033" name="Acrobat Document" r:id="rId6" imgW="1625400" imgH="926280" progId="AcroExch.Document.DC">
                  <p:embed/>
                </p:oleObj>
              </mc:Choice>
              <mc:Fallback>
                <p:oleObj name="Acrobat Document" r:id="rId6" imgW="1625400" imgH="926280" progId="AcroExch.Document.DC">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375" y="2286000"/>
                        <a:ext cx="2746375" cy="157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Content Placeholder 2"/>
          <p:cNvSpPr txBox="1">
            <a:spLocks/>
          </p:cNvSpPr>
          <p:nvPr/>
        </p:nvSpPr>
        <p:spPr bwMode="auto">
          <a:xfrm>
            <a:off x="4500563" y="1143000"/>
            <a:ext cx="328612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20000"/>
              </a:spcBef>
              <a:buFont typeface="Arial" pitchFamily="34" charset="0"/>
              <a:buNone/>
            </a:pPr>
            <a:r>
              <a:rPr lang="bg-BG" sz="1600" b="1">
                <a:solidFill>
                  <a:srgbClr val="002060"/>
                </a:solidFill>
                <a:latin typeface="Georgia" pitchFamily="18" charset="0"/>
                <a:ea typeface="MS PGothic" pitchFamily="34" charset="-128"/>
                <a:cs typeface="Georgia" pitchFamily="18" charset="0"/>
              </a:rPr>
              <a:t>							</a:t>
            </a:r>
          </a:p>
          <a:p>
            <a:pPr>
              <a:spcBef>
                <a:spcPct val="20000"/>
              </a:spcBef>
              <a:buFont typeface="Arial" pitchFamily="34" charset="0"/>
              <a:buNone/>
            </a:pPr>
            <a:r>
              <a:rPr lang="bg-BG" sz="1600" b="1">
                <a:solidFill>
                  <a:srgbClr val="002060"/>
                </a:solidFill>
                <a:latin typeface="Georgia" pitchFamily="18" charset="0"/>
                <a:ea typeface="MS PGothic" pitchFamily="34" charset="-128"/>
                <a:cs typeface="Georgia" pitchFamily="18" charset="0"/>
              </a:rPr>
              <a:t>		</a:t>
            </a:r>
          </a:p>
          <a:p>
            <a:pPr>
              <a:spcBef>
                <a:spcPct val="20000"/>
              </a:spcBef>
              <a:buFont typeface="Arial" pitchFamily="34" charset="0"/>
              <a:buNone/>
            </a:pPr>
            <a:endParaRPr lang="bg-BG" sz="1600" b="1">
              <a:solidFill>
                <a:srgbClr val="002060"/>
              </a:solidFill>
              <a:latin typeface="Georgia" pitchFamily="18" charset="0"/>
              <a:ea typeface="MS PGothic" pitchFamily="34" charset="-128"/>
              <a:cs typeface="Georgia" pitchFamily="18" charset="0"/>
            </a:endParaRPr>
          </a:p>
          <a:p>
            <a:pPr>
              <a:spcBef>
                <a:spcPct val="20000"/>
              </a:spcBef>
              <a:buFont typeface="Arial" pitchFamily="34" charset="0"/>
              <a:buNone/>
            </a:pPr>
            <a:r>
              <a:rPr lang="bg-BG" sz="1600" b="1">
                <a:solidFill>
                  <a:srgbClr val="002060"/>
                </a:solidFill>
                <a:latin typeface="Georgia" pitchFamily="18" charset="0"/>
                <a:ea typeface="MS PGothic" pitchFamily="34" charset="-128"/>
                <a:cs typeface="Georgia" pitchFamily="18" charset="0"/>
              </a:rPr>
              <a:t>	</a:t>
            </a:r>
            <a:endParaRPr lang="en-US" sz="1600" b="1">
              <a:solidFill>
                <a:srgbClr val="002060"/>
              </a:solidFill>
              <a:latin typeface="Georgia" pitchFamily="18" charset="0"/>
              <a:ea typeface="MS PGothic" pitchFamily="34" charset="-128"/>
              <a:cs typeface="Georgia" pitchFamily="18" charset="0"/>
            </a:endParaRPr>
          </a:p>
        </p:txBody>
      </p:sp>
      <p:sp>
        <p:nvSpPr>
          <p:cNvPr id="1036" name="Content Placeholder 2"/>
          <p:cNvSpPr txBox="1">
            <a:spLocks/>
          </p:cNvSpPr>
          <p:nvPr/>
        </p:nvSpPr>
        <p:spPr bwMode="auto">
          <a:xfrm>
            <a:off x="5500688" y="1530350"/>
            <a:ext cx="3214687"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20000"/>
              </a:spcBef>
              <a:buFont typeface="Arial" pitchFamily="34" charset="0"/>
              <a:buNone/>
            </a:pPr>
            <a:r>
              <a:rPr lang="bg-BG" sz="1600" b="1">
                <a:solidFill>
                  <a:srgbClr val="002060"/>
                </a:solidFill>
                <a:latin typeface="Georgia" pitchFamily="18" charset="0"/>
                <a:ea typeface="MS PGothic" pitchFamily="34" charset="-128"/>
                <a:cs typeface="Georgia" pitchFamily="18" charset="0"/>
              </a:rPr>
              <a:t>				</a:t>
            </a:r>
          </a:p>
          <a:p>
            <a:pPr>
              <a:spcBef>
                <a:spcPct val="20000"/>
              </a:spcBef>
              <a:buFont typeface="Arial" pitchFamily="34" charset="0"/>
              <a:buNone/>
            </a:pPr>
            <a:r>
              <a:rPr lang="bg-BG" sz="1600" b="1">
                <a:solidFill>
                  <a:srgbClr val="002060"/>
                </a:solidFill>
                <a:latin typeface="Georgia" pitchFamily="18" charset="0"/>
                <a:ea typeface="MS PGothic" pitchFamily="34" charset="-128"/>
                <a:cs typeface="Georgia" pitchFamily="18" charset="0"/>
              </a:rPr>
              <a:t>Сертификат за нов член:	</a:t>
            </a:r>
            <a:endParaRPr lang="en-US" sz="1600" b="1">
              <a:solidFill>
                <a:srgbClr val="002060"/>
              </a:solidFill>
              <a:latin typeface="Georgia" pitchFamily="18" charset="0"/>
              <a:ea typeface="MS PGothic" pitchFamily="34" charset="-128"/>
              <a:cs typeface="Georgia" pitchFamily="18" charset="0"/>
            </a:endParaRPr>
          </a:p>
        </p:txBody>
      </p:sp>
    </p:spTree>
    <p:extLst>
      <p:ext uri="{BB962C8B-B14F-4D97-AF65-F5344CB8AC3E}">
        <p14:creationId xmlns:p14="http://schemas.microsoft.com/office/powerpoint/2010/main" val="12215802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sz="4000" b="1" smtClean="0">
                <a:latin typeface="Arial Narrow" pitchFamily="34" charset="0"/>
              </a:rPr>
              <a:t>БЛАГОДАРЯ ЗА ВНИМАНИЕТО!</a:t>
            </a:r>
            <a:endParaRPr lang="en-US" altLang="en-US" sz="4000" b="1" smtClean="0">
              <a:latin typeface="Arial Narrow" pitchFamily="34" charset="0"/>
            </a:endParaRPr>
          </a:p>
        </p:txBody>
      </p:sp>
    </p:spTree>
    <p:extLst>
      <p:ext uri="{BB962C8B-B14F-4D97-AF65-F5344CB8AC3E}">
        <p14:creationId xmlns:p14="http://schemas.microsoft.com/office/powerpoint/2010/main" val="12495945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33463" y="3429000"/>
            <a:ext cx="6972300" cy="742950"/>
          </a:xfrm>
        </p:spPr>
        <p:txBody>
          <a:bodyPr anchor="ctr"/>
          <a:lstStyle/>
          <a:p>
            <a:pPr eaLnBrk="1" hangingPunct="1">
              <a:defRPr/>
            </a:pPr>
            <a:r>
              <a:rPr lang="ru-RU" altLang="en-US" sz="2100" b="1" dirty="0" err="1">
                <a:latin typeface="Bookman Old Style" panose="02050604050505020204" pitchFamily="18" charset="0"/>
                <a:cs typeface="Times New Roman" panose="02020603050405020304" pitchFamily="18" charset="0"/>
              </a:rPr>
              <a:t>Визия</a:t>
            </a:r>
            <a:r>
              <a:rPr lang="ru-RU" altLang="en-US" sz="2100" b="1" dirty="0">
                <a:latin typeface="Bookman Old Style" panose="02050604050505020204" pitchFamily="18" charset="0"/>
                <a:cs typeface="Times New Roman" panose="02020603050405020304" pitchFamily="18" charset="0"/>
              </a:rPr>
              <a:t> и Лого. Стратегически </a:t>
            </a:r>
            <a:r>
              <a:rPr lang="ru-RU" altLang="en-US" sz="2100" b="1" dirty="0" err="1">
                <a:latin typeface="Bookman Old Style" panose="02050604050505020204" pitchFamily="18" charset="0"/>
                <a:cs typeface="Times New Roman" panose="02020603050405020304" pitchFamily="18" charset="0"/>
              </a:rPr>
              <a:t>приоритети</a:t>
            </a:r>
            <a:r>
              <a:rPr lang="ru-RU" altLang="en-US" sz="2100" b="1" dirty="0">
                <a:latin typeface="Bookman Old Style" panose="02050604050505020204" pitchFamily="18" charset="0"/>
                <a:cs typeface="Times New Roman" panose="02020603050405020304" pitchFamily="18" charset="0"/>
              </a:rPr>
              <a:t>. Цели на Дистрикт 2482 РИ за 2019-2020 г.</a:t>
            </a:r>
            <a:endParaRPr lang="en-US" sz="2100" b="1" dirty="0">
              <a:latin typeface="Bookman Old Style" panose="02050604050505020204" pitchFamily="18" charset="0"/>
              <a:cs typeface="Times New Roman" panose="02020603050405020304" pitchFamily="18" charset="0"/>
            </a:endParaRPr>
          </a:p>
        </p:txBody>
      </p:sp>
      <p:sp>
        <p:nvSpPr>
          <p:cNvPr id="39939" name="Rectangle 3"/>
          <p:cNvSpPr>
            <a:spLocks noGrp="1" noChangeArrowheads="1"/>
          </p:cNvSpPr>
          <p:nvPr>
            <p:ph type="subTitle" idx="1"/>
          </p:nvPr>
        </p:nvSpPr>
        <p:spPr bwMode="auto">
          <a:xfrm>
            <a:off x="1543050" y="4316017"/>
            <a:ext cx="5243513" cy="9489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bg-BG" altLang="en-US" sz="1500" b="1">
                <a:latin typeface="Georgia" panose="02040502050405020303" pitchFamily="18" charset="0"/>
                <a:cs typeface="Times New Roman" panose="02020603050405020304" pitchFamily="18" charset="0"/>
              </a:rPr>
              <a:t>Митко Минев, ДГЕ</a:t>
            </a:r>
          </a:p>
          <a:p>
            <a:pPr eaLnBrk="1" hangingPunct="1"/>
            <a:r>
              <a:rPr lang="bg-BG" altLang="en-US" sz="1500" b="1">
                <a:latin typeface="Georgia" panose="02040502050405020303" pitchFamily="18" charset="0"/>
                <a:cs typeface="Times New Roman" panose="02020603050405020304" pitchFamily="18" charset="0"/>
              </a:rPr>
              <a:t>РК Велико Търново</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4" y="0"/>
            <a:ext cx="9137952" cy="6858000"/>
          </a:xfrm>
          <a:prstGeom prst="rect">
            <a:avLst/>
          </a:prstGeom>
        </p:spPr>
      </p:pic>
    </p:spTree>
    <p:extLst>
      <p:ext uri="{BB962C8B-B14F-4D97-AF65-F5344CB8AC3E}">
        <p14:creationId xmlns:p14="http://schemas.microsoft.com/office/powerpoint/2010/main" val="1905592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лавие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b="1" smtClean="0">
                <a:latin typeface="Arial Narrow" pitchFamily="34" charset="0"/>
              </a:rPr>
              <a:t>АКТУАЛИЗИРАНЕ НА ДАННИТЕ ЗА ЧЛЕНСТВОТО</a:t>
            </a:r>
            <a:endParaRPr lang="bg-BG" altLang="bg-BG" smtClean="0">
              <a:latin typeface="Arial Narrow" pitchFamily="34" charset="0"/>
            </a:endParaRPr>
          </a:p>
        </p:txBody>
      </p:sp>
      <p:sp>
        <p:nvSpPr>
          <p:cNvPr id="47107" name="Контейнер за съдържание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200"/>
              </a:spcBef>
            </a:pPr>
            <a:endParaRPr lang="bg-BG" altLang="bg-BG" sz="3200" smtClean="0">
              <a:solidFill>
                <a:schemeClr val="tx2"/>
              </a:solidFill>
              <a:latin typeface="Georgia" pitchFamily="18" charset="0"/>
            </a:endParaRPr>
          </a:p>
          <a:p>
            <a:pPr>
              <a:spcBef>
                <a:spcPts val="1200"/>
              </a:spcBef>
            </a:pPr>
            <a:r>
              <a:rPr lang="bg-BG" altLang="bg-BG" sz="2000" smtClean="0">
                <a:solidFill>
                  <a:schemeClr val="tx2"/>
                </a:solidFill>
                <a:latin typeface="Georgia" pitchFamily="18" charset="0"/>
              </a:rPr>
              <a:t>Ако новият член е бивш ротарианец, осигурите името на предишния му клуб  и индетификационния му номер </a:t>
            </a:r>
            <a:r>
              <a:rPr lang="en-US" altLang="bg-BG" sz="2000" smtClean="0">
                <a:solidFill>
                  <a:schemeClr val="tx2"/>
                </a:solidFill>
                <a:latin typeface="Georgia" pitchFamily="18" charset="0"/>
              </a:rPr>
              <a:t>(ID)</a:t>
            </a:r>
            <a:r>
              <a:rPr lang="bg-BG" altLang="bg-BG" sz="2000" smtClean="0">
                <a:solidFill>
                  <a:schemeClr val="tx2"/>
                </a:solidFill>
                <a:latin typeface="Georgia" pitchFamily="18" charset="0"/>
              </a:rPr>
              <a:t>, така че историята му като дарения в Ротари да се запази.</a:t>
            </a:r>
          </a:p>
          <a:p>
            <a:pPr>
              <a:spcBef>
                <a:spcPts val="1200"/>
              </a:spcBef>
            </a:pPr>
            <a:r>
              <a:rPr lang="bg-BG" altLang="bg-BG" sz="2000" smtClean="0">
                <a:solidFill>
                  <a:schemeClr val="tx2"/>
                </a:solidFill>
                <a:latin typeface="Georgia" pitchFamily="18" charset="0"/>
              </a:rPr>
              <a:t>Клуб  който приема преместващ се или бивш ротарианец трябва да осигури сертификат от предишния клуб с потвърждение на членството, както и за липса на задължения към клуба </a:t>
            </a:r>
            <a:endParaRPr lang="en-US" altLang="bg-BG" sz="2000" b="1" smtClean="0">
              <a:solidFill>
                <a:schemeClr val="tx2"/>
              </a:solidFill>
              <a:latin typeface="Arial Narrow" pitchFamily="34" charset="0"/>
            </a:endParaRPr>
          </a:p>
          <a:p>
            <a:endParaRPr lang="bg-BG" altLang="bg-BG" sz="2000" smtClean="0">
              <a:latin typeface="Georgia" pitchFamily="18" charset="0"/>
            </a:endParaRPr>
          </a:p>
        </p:txBody>
      </p:sp>
    </p:spTree>
    <p:extLst>
      <p:ext uri="{BB962C8B-B14F-4D97-AF65-F5344CB8AC3E}">
        <p14:creationId xmlns:p14="http://schemas.microsoft.com/office/powerpoint/2010/main" val="36290999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chor="ctr"/>
          <a:lstStyle/>
          <a:p>
            <a:pPr>
              <a:defRPr/>
            </a:pPr>
            <a:r>
              <a:rPr lang="en-US" sz="3600" b="1" dirty="0" smtClean="0"/>
              <a:t>II </a:t>
            </a:r>
            <a:r>
              <a:rPr lang="bg-BG" sz="3600" b="1" dirty="0" smtClean="0"/>
              <a:t>част: МОДУЛ СЕКРЕТАРИ ЕЛЕКТ - казуси</a:t>
            </a:r>
            <a:endParaRPr lang="en-US" sz="2200" dirty="0"/>
          </a:p>
        </p:txBody>
      </p:sp>
    </p:spTree>
    <p:extLst>
      <p:ext uri="{BB962C8B-B14F-4D97-AF65-F5344CB8AC3E}">
        <p14:creationId xmlns:p14="http://schemas.microsoft.com/office/powerpoint/2010/main" val="26323261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b="1" smtClean="0">
                <a:latin typeface="Arial Narrow" pitchFamily="34" charset="0"/>
              </a:rPr>
              <a:t>КАЗУС 1</a:t>
            </a:r>
          </a:p>
        </p:txBody>
      </p:sp>
      <p:sp>
        <p:nvSpPr>
          <p:cNvPr id="39939" name="Content Placeholder 2"/>
          <p:cNvSpPr>
            <a:spLocks noGrp="1"/>
          </p:cNvSpPr>
          <p:nvPr>
            <p:ph idx="1"/>
          </p:nvPr>
        </p:nvSpPr>
        <p:spPr bwMode="auto">
          <a:xfrm>
            <a:off x="457200" y="1052513"/>
            <a:ext cx="8472488"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endParaRPr lang="bg-BG" altLang="bg-BG" sz="1400" b="1" smtClean="0">
              <a:solidFill>
                <a:srgbClr val="002060"/>
              </a:solidFill>
              <a:latin typeface="Georgia" pitchFamily="18" charset="0"/>
            </a:endParaRPr>
          </a:p>
          <a:p>
            <a:pPr>
              <a:buFont typeface="Arial" pitchFamily="34" charset="0"/>
              <a:buNone/>
            </a:pPr>
            <a:r>
              <a:rPr lang="bg-BG" altLang="bg-BG" sz="1800" b="1" smtClean="0">
                <a:solidFill>
                  <a:srgbClr val="002060"/>
                </a:solidFill>
                <a:latin typeface="Georgia" pitchFamily="18" charset="0"/>
              </a:rPr>
              <a:t>	В началото на месец март заедно с Елект президента и с Председателя на комисията за ФР трябва да посетите ПЕТС. Поради натовареност на другите участници в семинара вие, като Елект секретар трябва да извършите регистрация в дистриктния сайт за всички участници. Възникват проблеми:</a:t>
            </a:r>
          </a:p>
          <a:p>
            <a:endParaRPr lang="en-US" altLang="bg-BG" sz="1800" b="1" smtClean="0">
              <a:solidFill>
                <a:srgbClr val="002060"/>
              </a:solidFill>
              <a:latin typeface="Georgia" pitchFamily="18" charset="0"/>
            </a:endParaRPr>
          </a:p>
          <a:p>
            <a:pPr lvl="1">
              <a:buFont typeface="Arial" pitchFamily="34" charset="0"/>
              <a:buNone/>
            </a:pPr>
            <a:r>
              <a:rPr lang="bg-BG" altLang="bg-BG" sz="1800" b="1" smtClean="0">
                <a:solidFill>
                  <a:srgbClr val="002060"/>
                </a:solidFill>
                <a:latin typeface="Georgia" pitchFamily="18" charset="0"/>
              </a:rPr>
              <a:t>√ Не знаете кой е този сайт. </a:t>
            </a:r>
          </a:p>
          <a:p>
            <a:endParaRPr lang="en-US" altLang="bg-BG" sz="1800" b="1" smtClean="0">
              <a:solidFill>
                <a:srgbClr val="002060"/>
              </a:solidFill>
              <a:latin typeface="Georgia" pitchFamily="18" charset="0"/>
            </a:endParaRPr>
          </a:p>
          <a:p>
            <a:pPr lvl="1">
              <a:buFont typeface="Arial" pitchFamily="34" charset="0"/>
              <a:buNone/>
            </a:pPr>
            <a:r>
              <a:rPr lang="bg-BG" altLang="bg-BG" sz="1800" b="1" smtClean="0">
                <a:solidFill>
                  <a:srgbClr val="002060"/>
                </a:solidFill>
                <a:latin typeface="Georgia" pitchFamily="18" charset="0"/>
              </a:rPr>
              <a:t>√ Установявате, че нямате достъп до личния си профил.</a:t>
            </a:r>
          </a:p>
          <a:p>
            <a:endParaRPr lang="en-US" altLang="bg-BG" sz="1800" b="1" smtClean="0">
              <a:solidFill>
                <a:srgbClr val="002060"/>
              </a:solidFill>
              <a:latin typeface="Georgia" pitchFamily="18" charset="0"/>
            </a:endParaRPr>
          </a:p>
          <a:p>
            <a:pPr lvl="1">
              <a:buFont typeface="Arial" pitchFamily="34" charset="0"/>
              <a:buNone/>
            </a:pPr>
            <a:r>
              <a:rPr lang="bg-BG" altLang="bg-BG" sz="1800" b="1" smtClean="0">
                <a:solidFill>
                  <a:srgbClr val="002060"/>
                </a:solidFill>
                <a:latin typeface="Georgia" pitchFamily="18" charset="0"/>
              </a:rPr>
              <a:t>√ По-късно установявате, че всички участници не фигурират в списъка на активните членове на този клуб в сайта.</a:t>
            </a:r>
          </a:p>
          <a:p>
            <a:endParaRPr lang="en-US" altLang="bg-BG" sz="1800" b="1" smtClean="0">
              <a:solidFill>
                <a:srgbClr val="002060"/>
              </a:solidFill>
              <a:latin typeface="Georgia" pitchFamily="18" charset="0"/>
            </a:endParaRPr>
          </a:p>
          <a:p>
            <a:pPr>
              <a:buFont typeface="Arial" pitchFamily="34" charset="0"/>
              <a:buNone/>
            </a:pPr>
            <a:r>
              <a:rPr lang="bg-BG" altLang="bg-BG" sz="1800" b="1" smtClean="0">
                <a:solidFill>
                  <a:srgbClr val="C00000"/>
                </a:solidFill>
                <a:latin typeface="Georgia" pitchFamily="18" charset="0"/>
              </a:rPr>
              <a:t>	Опишете процедурата за да направите успешна регистрация.</a:t>
            </a:r>
            <a:endParaRPr lang="en-US" altLang="bg-BG" sz="1800" b="1" smtClean="0">
              <a:solidFill>
                <a:srgbClr val="C00000"/>
              </a:solidFill>
              <a:latin typeface="Georgia" pitchFamily="18" charset="0"/>
            </a:endParaRPr>
          </a:p>
        </p:txBody>
      </p:sp>
      <p:sp>
        <p:nvSpPr>
          <p:cNvPr id="39940"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07000"/>
              </a:lnSpc>
              <a:spcAft>
                <a:spcPts val="800"/>
              </a:spcAft>
            </a:pPr>
            <a:r>
              <a:rPr lang="bg-BG" altLang="bg-BG">
                <a:latin typeface="Calibri" pitchFamily="34" charset="0"/>
                <a:ea typeface="Calibri" pitchFamily="34" charset="0"/>
                <a:cs typeface="Times New Roman" pitchFamily="18" charset="0"/>
              </a:rPr>
              <a:t> </a:t>
            </a:r>
          </a:p>
        </p:txBody>
      </p:sp>
    </p:spTree>
    <p:extLst>
      <p:ext uri="{BB962C8B-B14F-4D97-AF65-F5344CB8AC3E}">
        <p14:creationId xmlns:p14="http://schemas.microsoft.com/office/powerpoint/2010/main" val="20095728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b="1" smtClean="0">
                <a:latin typeface="Arial Narrow" pitchFamily="34" charset="0"/>
              </a:rPr>
              <a:t>КАЗУС 2</a:t>
            </a:r>
          </a:p>
        </p:txBody>
      </p:sp>
      <p:sp>
        <p:nvSpPr>
          <p:cNvPr id="40963" name="Content Placeholder 2"/>
          <p:cNvSpPr>
            <a:spLocks noGrp="1"/>
          </p:cNvSpPr>
          <p:nvPr>
            <p:ph idx="1"/>
          </p:nvPr>
        </p:nvSpPr>
        <p:spPr bwMode="auto">
          <a:xfrm>
            <a:off x="457200" y="1052513"/>
            <a:ext cx="8472488"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endParaRPr lang="bg-BG" altLang="bg-BG" sz="1400" b="1" smtClean="0">
              <a:solidFill>
                <a:srgbClr val="002060"/>
              </a:solidFill>
              <a:latin typeface="Georgia" pitchFamily="18" charset="0"/>
            </a:endParaRPr>
          </a:p>
          <a:p>
            <a:pPr>
              <a:buFont typeface="Arial" pitchFamily="34" charset="0"/>
              <a:buNone/>
            </a:pPr>
            <a:r>
              <a:rPr lang="bg-BG" altLang="bg-BG" sz="1800" b="1" smtClean="0">
                <a:solidFill>
                  <a:srgbClr val="002060"/>
                </a:solidFill>
                <a:latin typeface="Georgia" pitchFamily="18" charset="0"/>
              </a:rPr>
              <a:t>	</a:t>
            </a:r>
          </a:p>
          <a:p>
            <a:pPr>
              <a:buFont typeface="Arial" pitchFamily="34" charset="0"/>
              <a:buNone/>
            </a:pPr>
            <a:endParaRPr lang="bg-BG" altLang="bg-BG" sz="1800" b="1" smtClean="0">
              <a:solidFill>
                <a:srgbClr val="002060"/>
              </a:solidFill>
              <a:latin typeface="Georgia" pitchFamily="18" charset="0"/>
            </a:endParaRPr>
          </a:p>
          <a:p>
            <a:pPr>
              <a:buFont typeface="Arial" pitchFamily="34" charset="0"/>
              <a:buNone/>
            </a:pPr>
            <a:r>
              <a:rPr lang="bg-BG" altLang="bg-BG" sz="1800" b="1" smtClean="0">
                <a:solidFill>
                  <a:srgbClr val="002060"/>
                </a:solidFill>
                <a:latin typeface="Georgia" pitchFamily="18" charset="0"/>
              </a:rPr>
              <a:t>	В РК  ХХХ  стартира новата ротарианска година. Президентът и секретарят установяват:</a:t>
            </a:r>
            <a:endParaRPr lang="en-US" altLang="bg-BG" sz="1800" b="1" smtClean="0">
              <a:solidFill>
                <a:srgbClr val="002060"/>
              </a:solidFill>
              <a:latin typeface="Georgia" pitchFamily="18" charset="0"/>
            </a:endParaRPr>
          </a:p>
          <a:p>
            <a:endParaRPr lang="bg-BG" altLang="bg-BG" sz="1800" b="1" smtClean="0">
              <a:solidFill>
                <a:srgbClr val="002060"/>
              </a:solidFill>
              <a:latin typeface="Georgia" pitchFamily="18" charset="0"/>
            </a:endParaRPr>
          </a:p>
          <a:p>
            <a:pPr>
              <a:buFont typeface="Arial" pitchFamily="34" charset="0"/>
              <a:buNone/>
            </a:pPr>
            <a:r>
              <a:rPr lang="bg-BG" altLang="bg-BG" sz="1800" b="1" smtClean="0">
                <a:solidFill>
                  <a:srgbClr val="002060"/>
                </a:solidFill>
                <a:latin typeface="Georgia" pitchFamily="18" charset="0"/>
              </a:rPr>
              <a:t>			√ Нямат администраторски достъп в сайта на Ротари Интернешънъл;</a:t>
            </a:r>
            <a:endParaRPr lang="en-US" altLang="bg-BG" sz="1800" b="1" smtClean="0">
              <a:solidFill>
                <a:srgbClr val="002060"/>
              </a:solidFill>
              <a:latin typeface="Georgia" pitchFamily="18" charset="0"/>
            </a:endParaRPr>
          </a:p>
          <a:p>
            <a:endParaRPr lang="bg-BG" altLang="bg-BG" sz="1800" b="1" smtClean="0">
              <a:solidFill>
                <a:srgbClr val="002060"/>
              </a:solidFill>
              <a:latin typeface="Georgia" pitchFamily="18" charset="0"/>
            </a:endParaRPr>
          </a:p>
          <a:p>
            <a:pPr>
              <a:buFont typeface="Arial" pitchFamily="34" charset="0"/>
              <a:buNone/>
            </a:pPr>
            <a:r>
              <a:rPr lang="bg-BG" altLang="bg-BG" sz="1800" b="1" smtClean="0">
                <a:solidFill>
                  <a:srgbClr val="002060"/>
                </a:solidFill>
                <a:latin typeface="Georgia" pitchFamily="18" charset="0"/>
              </a:rPr>
              <a:t>			√ Не фигурират в списъка на активните членове на този клуб;</a:t>
            </a:r>
            <a:endParaRPr lang="en-US" altLang="bg-BG" sz="1800" b="1" smtClean="0">
              <a:solidFill>
                <a:srgbClr val="002060"/>
              </a:solidFill>
              <a:latin typeface="Georgia" pitchFamily="18" charset="0"/>
            </a:endParaRPr>
          </a:p>
          <a:p>
            <a:endParaRPr lang="bg-BG" altLang="bg-BG" sz="1800" b="1" smtClean="0">
              <a:solidFill>
                <a:srgbClr val="002060"/>
              </a:solidFill>
              <a:latin typeface="Georgia" pitchFamily="18" charset="0"/>
            </a:endParaRPr>
          </a:p>
          <a:p>
            <a:pPr>
              <a:buFont typeface="Arial" pitchFamily="34" charset="0"/>
              <a:buNone/>
            </a:pPr>
            <a:r>
              <a:rPr lang="bg-BG" altLang="bg-BG" sz="1800" b="1" smtClean="0">
                <a:solidFill>
                  <a:srgbClr val="002060"/>
                </a:solidFill>
                <a:latin typeface="Georgia" pitchFamily="18" charset="0"/>
              </a:rPr>
              <a:t>	</a:t>
            </a:r>
            <a:r>
              <a:rPr lang="bg-BG" altLang="bg-BG" sz="1800" b="1" smtClean="0">
                <a:solidFill>
                  <a:srgbClr val="C00000"/>
                </a:solidFill>
                <a:latin typeface="Georgia" pitchFamily="18" charset="0"/>
              </a:rPr>
              <a:t>Какво трябва да се направи за да стартирате успешно годината?</a:t>
            </a:r>
            <a:endParaRPr lang="en-US" altLang="bg-BG" sz="1800" smtClean="0">
              <a:solidFill>
                <a:srgbClr val="C00000"/>
              </a:solidFill>
              <a:latin typeface="Georgia" pitchFamily="18" charset="0"/>
            </a:endParaRPr>
          </a:p>
        </p:txBody>
      </p:sp>
      <p:sp>
        <p:nvSpPr>
          <p:cNvPr id="40964"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07000"/>
              </a:lnSpc>
              <a:spcAft>
                <a:spcPts val="800"/>
              </a:spcAft>
            </a:pPr>
            <a:r>
              <a:rPr lang="bg-BG" altLang="bg-BG">
                <a:latin typeface="Calibri" pitchFamily="34" charset="0"/>
                <a:ea typeface="Calibri" pitchFamily="34" charset="0"/>
                <a:cs typeface="Times New Roman" pitchFamily="18" charset="0"/>
              </a:rPr>
              <a:t> </a:t>
            </a:r>
          </a:p>
        </p:txBody>
      </p:sp>
    </p:spTree>
    <p:extLst>
      <p:ext uri="{BB962C8B-B14F-4D97-AF65-F5344CB8AC3E}">
        <p14:creationId xmlns:p14="http://schemas.microsoft.com/office/powerpoint/2010/main" val="13749398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b="1" smtClean="0">
                <a:latin typeface="Arial Narrow" pitchFamily="34" charset="0"/>
              </a:rPr>
              <a:t>КАЗУС 3</a:t>
            </a:r>
          </a:p>
        </p:txBody>
      </p:sp>
      <p:sp>
        <p:nvSpPr>
          <p:cNvPr id="41987" name="Content Placeholder 2"/>
          <p:cNvSpPr>
            <a:spLocks noGrp="1"/>
          </p:cNvSpPr>
          <p:nvPr>
            <p:ph idx="1"/>
          </p:nvPr>
        </p:nvSpPr>
        <p:spPr bwMode="auto">
          <a:xfrm>
            <a:off x="457200" y="1052513"/>
            <a:ext cx="8472488"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endParaRPr lang="bg-BG" altLang="bg-BG" sz="1400" b="1" smtClean="0">
              <a:solidFill>
                <a:srgbClr val="002060"/>
              </a:solidFill>
              <a:latin typeface="Georgia" pitchFamily="18" charset="0"/>
            </a:endParaRPr>
          </a:p>
          <a:p>
            <a:pPr>
              <a:buFont typeface="Arial" pitchFamily="34" charset="0"/>
              <a:buNone/>
            </a:pPr>
            <a:r>
              <a:rPr lang="bg-BG" altLang="bg-BG" sz="1800" b="1" smtClean="0">
                <a:solidFill>
                  <a:srgbClr val="002060"/>
                </a:solidFill>
                <a:latin typeface="Georgia" pitchFamily="18" charset="0"/>
              </a:rPr>
              <a:t>	</a:t>
            </a:r>
          </a:p>
          <a:p>
            <a:pPr>
              <a:buFont typeface="Arial" pitchFamily="34" charset="0"/>
              <a:buNone/>
            </a:pPr>
            <a:endParaRPr lang="bg-BG" altLang="bg-BG" sz="1800" b="1" smtClean="0">
              <a:solidFill>
                <a:srgbClr val="002060"/>
              </a:solidFill>
              <a:latin typeface="Georgia" pitchFamily="18" charset="0"/>
            </a:endParaRPr>
          </a:p>
          <a:p>
            <a:pPr>
              <a:lnSpc>
                <a:spcPct val="150000"/>
              </a:lnSpc>
              <a:buFont typeface="Arial" pitchFamily="34" charset="0"/>
              <a:buNone/>
            </a:pPr>
            <a:r>
              <a:rPr lang="bg-BG" altLang="bg-BG" sz="1800" b="1" smtClean="0">
                <a:solidFill>
                  <a:srgbClr val="002060"/>
                </a:solidFill>
                <a:latin typeface="Georgia" pitchFamily="18" charset="0"/>
              </a:rPr>
              <a:t>	Решавате да актуализирате списъка на клуба в My Rotary.  Вие знаете, че в клуба има 20 активни членове и 2 почетни. Също така знаете, че през последните три години сте приели 4 нови ротарианци, а са напуснали 3. Виждайки списъка на клуба установявате, че броя на активните членове е 25.</a:t>
            </a:r>
          </a:p>
          <a:p>
            <a:pPr>
              <a:lnSpc>
                <a:spcPct val="150000"/>
              </a:lnSpc>
              <a:buFont typeface="Arial" pitchFamily="34" charset="0"/>
              <a:buNone/>
            </a:pPr>
            <a:endParaRPr lang="en-US" altLang="bg-BG" sz="1800" b="1" smtClean="0">
              <a:solidFill>
                <a:srgbClr val="002060"/>
              </a:solidFill>
              <a:latin typeface="Georgia" pitchFamily="18" charset="0"/>
            </a:endParaRPr>
          </a:p>
          <a:p>
            <a:pPr>
              <a:lnSpc>
                <a:spcPct val="150000"/>
              </a:lnSpc>
              <a:buFont typeface="Arial" pitchFamily="34" charset="0"/>
              <a:buNone/>
            </a:pPr>
            <a:r>
              <a:rPr lang="bg-BG" altLang="bg-BG" sz="1800" b="1" smtClean="0">
                <a:solidFill>
                  <a:srgbClr val="002060"/>
                </a:solidFill>
                <a:latin typeface="Georgia" pitchFamily="18" charset="0"/>
              </a:rPr>
              <a:t>	</a:t>
            </a:r>
            <a:r>
              <a:rPr lang="bg-BG" altLang="bg-BG" sz="1800" b="1" smtClean="0">
                <a:solidFill>
                  <a:srgbClr val="C00000"/>
                </a:solidFill>
                <a:latin typeface="Georgia" pitchFamily="18" charset="0"/>
              </a:rPr>
              <a:t>Какво не е наред и какво трябва да се направи? Претърпял ли е клуба финансови загуби?</a:t>
            </a:r>
            <a:endParaRPr lang="en-US" altLang="bg-BG" sz="1800" b="1" smtClean="0">
              <a:solidFill>
                <a:srgbClr val="C00000"/>
              </a:solidFill>
              <a:latin typeface="Georgia" pitchFamily="18" charset="0"/>
            </a:endParaRPr>
          </a:p>
        </p:txBody>
      </p:sp>
      <p:sp>
        <p:nvSpPr>
          <p:cNvPr id="41988"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07000"/>
              </a:lnSpc>
              <a:spcAft>
                <a:spcPts val="800"/>
              </a:spcAft>
            </a:pPr>
            <a:r>
              <a:rPr lang="bg-BG" altLang="bg-BG">
                <a:latin typeface="Calibri" pitchFamily="34" charset="0"/>
                <a:ea typeface="Calibri" pitchFamily="34" charset="0"/>
                <a:cs typeface="Times New Roman" pitchFamily="18" charset="0"/>
              </a:rPr>
              <a:t> </a:t>
            </a:r>
          </a:p>
        </p:txBody>
      </p:sp>
    </p:spTree>
    <p:extLst>
      <p:ext uri="{BB962C8B-B14F-4D97-AF65-F5344CB8AC3E}">
        <p14:creationId xmlns:p14="http://schemas.microsoft.com/office/powerpoint/2010/main" val="28310884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b="1" smtClean="0">
                <a:latin typeface="Arial Narrow" pitchFamily="34" charset="0"/>
              </a:rPr>
              <a:t>КАЗУС 4</a:t>
            </a:r>
          </a:p>
        </p:txBody>
      </p:sp>
      <p:sp>
        <p:nvSpPr>
          <p:cNvPr id="43011" name="Content Placeholder 2"/>
          <p:cNvSpPr>
            <a:spLocks noGrp="1"/>
          </p:cNvSpPr>
          <p:nvPr>
            <p:ph idx="1"/>
          </p:nvPr>
        </p:nvSpPr>
        <p:spPr bwMode="auto">
          <a:xfrm>
            <a:off x="457200" y="1052513"/>
            <a:ext cx="8472488"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endParaRPr lang="bg-BG" altLang="bg-BG" sz="1400" b="1" smtClean="0">
              <a:solidFill>
                <a:srgbClr val="002060"/>
              </a:solidFill>
              <a:latin typeface="Georgia" pitchFamily="18" charset="0"/>
            </a:endParaRPr>
          </a:p>
          <a:p>
            <a:pPr>
              <a:buFont typeface="Arial" pitchFamily="34" charset="0"/>
              <a:buNone/>
            </a:pPr>
            <a:r>
              <a:rPr lang="bg-BG" altLang="bg-BG" sz="1800" b="1" smtClean="0">
                <a:solidFill>
                  <a:srgbClr val="002060"/>
                </a:solidFill>
                <a:latin typeface="Georgia" pitchFamily="18" charset="0"/>
              </a:rPr>
              <a:t>	</a:t>
            </a:r>
          </a:p>
          <a:p>
            <a:pPr>
              <a:lnSpc>
                <a:spcPct val="150000"/>
              </a:lnSpc>
              <a:buFont typeface="Arial" pitchFamily="34" charset="0"/>
              <a:buNone/>
            </a:pPr>
            <a:r>
              <a:rPr lang="bg-BG" altLang="bg-BG" sz="1800" b="1" smtClean="0">
                <a:solidFill>
                  <a:srgbClr val="002060"/>
                </a:solidFill>
                <a:latin typeface="Georgia" pitchFamily="18" charset="0"/>
              </a:rPr>
              <a:t>	Извършвате оценка на напредъка на поставените цели в РК Централ и виждате, че поставената цел за вноски към ФР е 2000 $, а проектите, по които ще работите през годината са 3. </a:t>
            </a:r>
          </a:p>
          <a:p>
            <a:pPr>
              <a:lnSpc>
                <a:spcPct val="150000"/>
              </a:lnSpc>
              <a:buFont typeface="Arial" pitchFamily="34" charset="0"/>
              <a:buNone/>
            </a:pPr>
            <a:r>
              <a:rPr lang="bg-BG" altLang="bg-BG" sz="1800" b="1" smtClean="0">
                <a:solidFill>
                  <a:srgbClr val="002060"/>
                </a:solidFill>
                <a:latin typeface="Georgia" pitchFamily="18" charset="0"/>
              </a:rPr>
              <a:t>	В същото време от приетия бюджет на клуба знаете, че за тази ротарианска година сте предвидили:</a:t>
            </a:r>
          </a:p>
          <a:p>
            <a:pPr>
              <a:buFont typeface="Arial" pitchFamily="34" charset="0"/>
              <a:buNone/>
            </a:pPr>
            <a:endParaRPr lang="en-US" altLang="bg-BG" sz="1800" b="1" smtClean="0">
              <a:solidFill>
                <a:srgbClr val="002060"/>
              </a:solidFill>
              <a:latin typeface="Georgia" pitchFamily="18" charset="0"/>
            </a:endParaRPr>
          </a:p>
          <a:p>
            <a:pPr>
              <a:buFont typeface="Arial" pitchFamily="34" charset="0"/>
              <a:buNone/>
            </a:pPr>
            <a:r>
              <a:rPr lang="bg-BG" altLang="bg-BG" sz="1800" b="1" smtClean="0">
                <a:solidFill>
                  <a:srgbClr val="002060"/>
                </a:solidFill>
                <a:latin typeface="Georgia" pitchFamily="18" charset="0"/>
              </a:rPr>
              <a:t>			 √ Вноска в Годишния фонд на ФР в размер на 1000 $;</a:t>
            </a:r>
          </a:p>
          <a:p>
            <a:pPr>
              <a:buFont typeface="Arial" pitchFamily="34" charset="0"/>
              <a:buNone/>
            </a:pPr>
            <a:endParaRPr lang="en-US" altLang="bg-BG" sz="1800" b="1" smtClean="0">
              <a:solidFill>
                <a:srgbClr val="002060"/>
              </a:solidFill>
              <a:latin typeface="Georgia" pitchFamily="18" charset="0"/>
            </a:endParaRPr>
          </a:p>
          <a:p>
            <a:pPr>
              <a:buFont typeface="Arial" pitchFamily="34" charset="0"/>
              <a:buNone/>
            </a:pPr>
            <a:r>
              <a:rPr lang="bg-BG" altLang="bg-BG" sz="1800" b="1" smtClean="0">
                <a:solidFill>
                  <a:srgbClr val="002060"/>
                </a:solidFill>
                <a:latin typeface="Georgia" pitchFamily="18" charset="0"/>
              </a:rPr>
              <a:t>			 √ Изпълнение на един проект с фиксиран бюджет.</a:t>
            </a:r>
          </a:p>
          <a:p>
            <a:pPr>
              <a:buFont typeface="Arial" pitchFamily="34" charset="0"/>
              <a:buNone/>
            </a:pPr>
            <a:endParaRPr lang="en-US" altLang="bg-BG" sz="1800" b="1" smtClean="0">
              <a:solidFill>
                <a:srgbClr val="002060"/>
              </a:solidFill>
              <a:latin typeface="Georgia" pitchFamily="18" charset="0"/>
            </a:endParaRPr>
          </a:p>
          <a:p>
            <a:pPr>
              <a:buFont typeface="Arial" pitchFamily="34" charset="0"/>
              <a:buNone/>
            </a:pPr>
            <a:r>
              <a:rPr lang="bg-BG" altLang="bg-BG" sz="1800" b="1" smtClean="0">
                <a:solidFill>
                  <a:srgbClr val="002060"/>
                </a:solidFill>
                <a:latin typeface="Georgia" pitchFamily="18" charset="0"/>
              </a:rPr>
              <a:t>	</a:t>
            </a:r>
            <a:r>
              <a:rPr lang="bg-BG" altLang="bg-BG" sz="1800" b="1" smtClean="0">
                <a:solidFill>
                  <a:srgbClr val="C00000"/>
                </a:solidFill>
                <a:latin typeface="Georgia" pitchFamily="18" charset="0"/>
              </a:rPr>
              <a:t>Какво не е наред и какво трябва да се направи?</a:t>
            </a:r>
            <a:endParaRPr lang="en-US" altLang="bg-BG" sz="1800" b="1" smtClean="0">
              <a:solidFill>
                <a:srgbClr val="C00000"/>
              </a:solidFill>
              <a:latin typeface="Georgia" pitchFamily="18" charset="0"/>
            </a:endParaRPr>
          </a:p>
        </p:txBody>
      </p:sp>
      <p:sp>
        <p:nvSpPr>
          <p:cNvPr id="43012"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07000"/>
              </a:lnSpc>
              <a:spcAft>
                <a:spcPts val="800"/>
              </a:spcAft>
            </a:pPr>
            <a:r>
              <a:rPr lang="bg-BG" altLang="bg-BG">
                <a:latin typeface="Calibri" pitchFamily="34" charset="0"/>
                <a:ea typeface="Calibri" pitchFamily="34" charset="0"/>
                <a:cs typeface="Times New Roman" pitchFamily="18" charset="0"/>
              </a:rPr>
              <a:t> </a:t>
            </a:r>
          </a:p>
        </p:txBody>
      </p:sp>
    </p:spTree>
    <p:extLst>
      <p:ext uri="{BB962C8B-B14F-4D97-AF65-F5344CB8AC3E}">
        <p14:creationId xmlns:p14="http://schemas.microsoft.com/office/powerpoint/2010/main" val="9480066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b="1" smtClean="0">
                <a:latin typeface="Arial Narrow" pitchFamily="34" charset="0"/>
              </a:rPr>
              <a:t>КАЗУС 5</a:t>
            </a:r>
          </a:p>
        </p:txBody>
      </p:sp>
      <p:sp>
        <p:nvSpPr>
          <p:cNvPr id="44035" name="Content Placeholder 2"/>
          <p:cNvSpPr>
            <a:spLocks noGrp="1"/>
          </p:cNvSpPr>
          <p:nvPr>
            <p:ph idx="1"/>
          </p:nvPr>
        </p:nvSpPr>
        <p:spPr bwMode="auto">
          <a:xfrm>
            <a:off x="457200" y="1052513"/>
            <a:ext cx="8472488"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endParaRPr lang="bg-BG" altLang="bg-BG" sz="1400" b="1" smtClean="0">
              <a:solidFill>
                <a:srgbClr val="002060"/>
              </a:solidFill>
              <a:latin typeface="Georgia" pitchFamily="18" charset="0"/>
            </a:endParaRPr>
          </a:p>
          <a:p>
            <a:pPr>
              <a:lnSpc>
                <a:spcPct val="150000"/>
              </a:lnSpc>
              <a:buFont typeface="Arial" pitchFamily="34" charset="0"/>
              <a:buNone/>
            </a:pPr>
            <a:r>
              <a:rPr lang="bg-BG" altLang="bg-BG" sz="1800" b="1" smtClean="0">
                <a:solidFill>
                  <a:srgbClr val="002060"/>
                </a:solidFill>
                <a:latin typeface="Georgia" pitchFamily="18" charset="0"/>
              </a:rPr>
              <a:t>	Клубът е решил да организира събитие с цел набиране на средства за изпълнение на предстоящия ви проект, който е много актуален и важен за вашата общност. Решили сте, че освен ротарианци от нашия Дистрикт е добре да привлечете за участници и други, които да бъдат съпричастни към вашата кауза.</a:t>
            </a:r>
          </a:p>
          <a:p>
            <a:pPr>
              <a:buFont typeface="Arial" pitchFamily="34" charset="0"/>
              <a:buNone/>
            </a:pPr>
            <a:endParaRPr lang="en-US" altLang="bg-BG" sz="1800" b="1" smtClean="0">
              <a:solidFill>
                <a:srgbClr val="C00000"/>
              </a:solidFill>
              <a:latin typeface="Georgia" pitchFamily="18" charset="0"/>
            </a:endParaRPr>
          </a:p>
          <a:p>
            <a:pPr>
              <a:buFont typeface="Arial" pitchFamily="34" charset="0"/>
              <a:buNone/>
            </a:pPr>
            <a:r>
              <a:rPr lang="bg-BG" altLang="bg-BG" sz="1800" b="1" smtClean="0">
                <a:solidFill>
                  <a:srgbClr val="C00000"/>
                </a:solidFill>
                <a:latin typeface="Georgia" pitchFamily="18" charset="0"/>
              </a:rPr>
              <a:t>	Какви действия трябва да предприемете, за да привлечете необходимите участници?</a:t>
            </a:r>
          </a:p>
          <a:p>
            <a:pPr>
              <a:buFont typeface="Arial" pitchFamily="34" charset="0"/>
              <a:buNone/>
            </a:pPr>
            <a:endParaRPr lang="en-US" altLang="bg-BG" sz="1800" smtClean="0">
              <a:solidFill>
                <a:srgbClr val="C00000"/>
              </a:solidFill>
              <a:latin typeface="Georgia" pitchFamily="18" charset="0"/>
            </a:endParaRPr>
          </a:p>
          <a:p>
            <a:pPr>
              <a:buFont typeface="Arial" pitchFamily="34" charset="0"/>
              <a:buNone/>
            </a:pPr>
            <a:r>
              <a:rPr lang="bg-BG" altLang="bg-BG" sz="1800" b="1" smtClean="0">
                <a:solidFill>
                  <a:srgbClr val="C00000"/>
                </a:solidFill>
                <a:latin typeface="Georgia" pitchFamily="18" charset="0"/>
              </a:rPr>
              <a:t>	Как да отчетете резултатите от фондонабирателното събитие пред приятелите ротарианци и другите участници?</a:t>
            </a:r>
            <a:endParaRPr lang="en-US" altLang="bg-BG" sz="1800" smtClean="0">
              <a:solidFill>
                <a:srgbClr val="C00000"/>
              </a:solidFill>
              <a:latin typeface="Georgia" pitchFamily="18" charset="0"/>
            </a:endParaRPr>
          </a:p>
        </p:txBody>
      </p:sp>
      <p:sp>
        <p:nvSpPr>
          <p:cNvPr id="44036"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07000"/>
              </a:lnSpc>
              <a:spcAft>
                <a:spcPts val="800"/>
              </a:spcAft>
            </a:pPr>
            <a:r>
              <a:rPr lang="bg-BG" altLang="bg-BG">
                <a:latin typeface="Calibri" pitchFamily="34" charset="0"/>
                <a:ea typeface="Calibri" pitchFamily="34" charset="0"/>
                <a:cs typeface="Times New Roman" pitchFamily="18" charset="0"/>
              </a:rPr>
              <a:t> </a:t>
            </a:r>
          </a:p>
        </p:txBody>
      </p:sp>
    </p:spTree>
    <p:extLst>
      <p:ext uri="{BB962C8B-B14F-4D97-AF65-F5344CB8AC3E}">
        <p14:creationId xmlns:p14="http://schemas.microsoft.com/office/powerpoint/2010/main" val="8818970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b="1" smtClean="0">
                <a:latin typeface="Arial Narrow" pitchFamily="34" charset="0"/>
              </a:rPr>
              <a:t>КАЗУС 6</a:t>
            </a:r>
          </a:p>
        </p:txBody>
      </p:sp>
      <p:sp>
        <p:nvSpPr>
          <p:cNvPr id="45059" name="Content Placeholder 2"/>
          <p:cNvSpPr>
            <a:spLocks noGrp="1"/>
          </p:cNvSpPr>
          <p:nvPr>
            <p:ph idx="1"/>
          </p:nvPr>
        </p:nvSpPr>
        <p:spPr bwMode="auto">
          <a:xfrm>
            <a:off x="457200" y="1052513"/>
            <a:ext cx="8472488"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endParaRPr lang="bg-BG" altLang="bg-BG" sz="1400" b="1" smtClean="0">
              <a:solidFill>
                <a:srgbClr val="002060"/>
              </a:solidFill>
              <a:latin typeface="Georgia" pitchFamily="18" charset="0"/>
            </a:endParaRPr>
          </a:p>
          <a:p>
            <a:pPr>
              <a:buFont typeface="Arial" pitchFamily="34" charset="0"/>
              <a:buNone/>
            </a:pPr>
            <a:r>
              <a:rPr lang="bg-BG" altLang="bg-BG" sz="1800" b="1" smtClean="0">
                <a:solidFill>
                  <a:srgbClr val="002060"/>
                </a:solidFill>
                <a:latin typeface="Georgia" pitchFamily="18" charset="0"/>
              </a:rPr>
              <a:t>	</a:t>
            </a:r>
          </a:p>
          <a:p>
            <a:pPr>
              <a:buFont typeface="Arial" pitchFamily="34" charset="0"/>
              <a:buNone/>
            </a:pPr>
            <a:r>
              <a:rPr lang="bg-BG" altLang="bg-BG" sz="1800" b="1" smtClean="0">
                <a:solidFill>
                  <a:srgbClr val="002060"/>
                </a:solidFill>
                <a:latin typeface="Georgia" pitchFamily="18" charset="0"/>
              </a:rPr>
              <a:t>	</a:t>
            </a:r>
          </a:p>
          <a:p>
            <a:pPr>
              <a:buFont typeface="Arial" pitchFamily="34" charset="0"/>
              <a:buNone/>
            </a:pPr>
            <a:endParaRPr lang="bg-BG" altLang="bg-BG" sz="1800" b="1" smtClean="0">
              <a:solidFill>
                <a:srgbClr val="002060"/>
              </a:solidFill>
              <a:latin typeface="Georgia" pitchFamily="18" charset="0"/>
            </a:endParaRPr>
          </a:p>
          <a:p>
            <a:pPr>
              <a:lnSpc>
                <a:spcPct val="150000"/>
              </a:lnSpc>
              <a:buFont typeface="Arial" pitchFamily="34" charset="0"/>
              <a:buNone/>
            </a:pPr>
            <a:r>
              <a:rPr lang="bg-BG" altLang="bg-BG" sz="1800" b="1" smtClean="0">
                <a:solidFill>
                  <a:srgbClr val="002060"/>
                </a:solidFill>
                <a:latin typeface="Georgia" pitchFamily="18" charset="0"/>
              </a:rPr>
              <a:t>	В РК ХХХ непрекъснато възниква спор между касиера и ротарианци по повод размера на платения членски внос. </a:t>
            </a:r>
          </a:p>
          <a:p>
            <a:pPr>
              <a:lnSpc>
                <a:spcPct val="150000"/>
              </a:lnSpc>
              <a:buFont typeface="Arial" pitchFamily="34" charset="0"/>
              <a:buNone/>
            </a:pPr>
            <a:endParaRPr lang="bg-BG" altLang="bg-BG" sz="1800" b="1" smtClean="0">
              <a:solidFill>
                <a:srgbClr val="002060"/>
              </a:solidFill>
              <a:latin typeface="Georgia" pitchFamily="18" charset="0"/>
            </a:endParaRPr>
          </a:p>
          <a:p>
            <a:pPr>
              <a:lnSpc>
                <a:spcPct val="150000"/>
              </a:lnSpc>
              <a:buFont typeface="Arial" pitchFamily="34" charset="0"/>
              <a:buNone/>
            </a:pPr>
            <a:r>
              <a:rPr lang="bg-BG" altLang="bg-BG" sz="1800" b="1" smtClean="0">
                <a:solidFill>
                  <a:srgbClr val="002060"/>
                </a:solidFill>
                <a:latin typeface="Georgia" pitchFamily="18" charset="0"/>
              </a:rPr>
              <a:t>	</a:t>
            </a:r>
            <a:r>
              <a:rPr lang="bg-BG" altLang="bg-BG" sz="1800" b="1" smtClean="0">
                <a:solidFill>
                  <a:srgbClr val="C00000"/>
                </a:solidFill>
                <a:latin typeface="Georgia" pitchFamily="18" charset="0"/>
              </a:rPr>
              <a:t>Какви варианти можете да предложите, за да прекратите тези спорове? </a:t>
            </a:r>
            <a:endParaRPr lang="en-US" altLang="bg-BG" sz="1800" b="1" smtClean="0">
              <a:solidFill>
                <a:srgbClr val="C00000"/>
              </a:solidFill>
              <a:latin typeface="Georgia" pitchFamily="18" charset="0"/>
            </a:endParaRPr>
          </a:p>
        </p:txBody>
      </p:sp>
      <p:sp>
        <p:nvSpPr>
          <p:cNvPr id="45060"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07000"/>
              </a:lnSpc>
              <a:spcAft>
                <a:spcPts val="800"/>
              </a:spcAft>
            </a:pPr>
            <a:r>
              <a:rPr lang="bg-BG" altLang="bg-BG">
                <a:latin typeface="Calibri" pitchFamily="34" charset="0"/>
                <a:ea typeface="Calibri" pitchFamily="34" charset="0"/>
                <a:cs typeface="Times New Roman" pitchFamily="18" charset="0"/>
              </a:rPr>
              <a:t> </a:t>
            </a:r>
          </a:p>
        </p:txBody>
      </p:sp>
    </p:spTree>
    <p:extLst>
      <p:ext uri="{BB962C8B-B14F-4D97-AF65-F5344CB8AC3E}">
        <p14:creationId xmlns:p14="http://schemas.microsoft.com/office/powerpoint/2010/main" val="24456031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b="1" smtClean="0">
                <a:latin typeface="Arial Narrow" pitchFamily="34" charset="0"/>
              </a:rPr>
              <a:t>КАЗУС 7</a:t>
            </a:r>
          </a:p>
        </p:txBody>
      </p:sp>
      <p:sp>
        <p:nvSpPr>
          <p:cNvPr id="46083" name="Content Placeholder 2"/>
          <p:cNvSpPr>
            <a:spLocks noGrp="1"/>
          </p:cNvSpPr>
          <p:nvPr>
            <p:ph idx="1"/>
          </p:nvPr>
        </p:nvSpPr>
        <p:spPr bwMode="auto">
          <a:xfrm>
            <a:off x="457200" y="1052513"/>
            <a:ext cx="8472488"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endParaRPr lang="bg-BG" altLang="bg-BG" sz="1400" b="1" smtClean="0">
              <a:solidFill>
                <a:srgbClr val="002060"/>
              </a:solidFill>
              <a:latin typeface="Georgia" pitchFamily="18" charset="0"/>
            </a:endParaRPr>
          </a:p>
          <a:p>
            <a:pPr>
              <a:buFont typeface="Arial" pitchFamily="34" charset="0"/>
              <a:buNone/>
            </a:pPr>
            <a:r>
              <a:rPr lang="bg-BG" altLang="bg-BG" sz="1800" b="1" smtClean="0">
                <a:solidFill>
                  <a:srgbClr val="002060"/>
                </a:solidFill>
                <a:latin typeface="Georgia" pitchFamily="18" charset="0"/>
              </a:rPr>
              <a:t>	</a:t>
            </a:r>
          </a:p>
          <a:p>
            <a:pPr>
              <a:buFont typeface="Arial" pitchFamily="34" charset="0"/>
              <a:buNone/>
            </a:pPr>
            <a:r>
              <a:rPr lang="bg-BG" altLang="bg-BG" sz="1800" b="1" smtClean="0">
                <a:solidFill>
                  <a:srgbClr val="002060"/>
                </a:solidFill>
                <a:latin typeface="Georgia" pitchFamily="18" charset="0"/>
              </a:rPr>
              <a:t>	</a:t>
            </a:r>
          </a:p>
          <a:p>
            <a:pPr>
              <a:buFont typeface="Arial" pitchFamily="34" charset="0"/>
              <a:buNone/>
            </a:pPr>
            <a:endParaRPr lang="bg-BG" altLang="bg-BG" sz="1800" b="1" smtClean="0">
              <a:solidFill>
                <a:srgbClr val="002060"/>
              </a:solidFill>
              <a:latin typeface="Georgia" pitchFamily="18" charset="0"/>
            </a:endParaRPr>
          </a:p>
          <a:p>
            <a:pPr>
              <a:lnSpc>
                <a:spcPct val="150000"/>
              </a:lnSpc>
              <a:buFont typeface="Arial" pitchFamily="34" charset="0"/>
              <a:buNone/>
            </a:pPr>
            <a:r>
              <a:rPr lang="bg-BG" altLang="bg-BG" sz="1800" b="1" smtClean="0">
                <a:solidFill>
                  <a:srgbClr val="002060"/>
                </a:solidFill>
                <a:latin typeface="Georgia" pitchFamily="18" charset="0"/>
              </a:rPr>
              <a:t>	След заплащане на първите фактури през месец Юли получаване писмо, че клуба дължи 690 лв. към Дистрикта за неплатен членски внос</a:t>
            </a:r>
          </a:p>
          <a:p>
            <a:pPr>
              <a:lnSpc>
                <a:spcPct val="150000"/>
              </a:lnSpc>
              <a:buFont typeface="Arial" pitchFamily="34" charset="0"/>
              <a:buNone/>
            </a:pPr>
            <a:endParaRPr lang="bg-BG" altLang="bg-BG" sz="1800" b="1" smtClean="0">
              <a:latin typeface="Georgia" pitchFamily="18" charset="0"/>
            </a:endParaRPr>
          </a:p>
          <a:p>
            <a:pPr>
              <a:lnSpc>
                <a:spcPct val="150000"/>
              </a:lnSpc>
              <a:buFont typeface="Arial" pitchFamily="34" charset="0"/>
              <a:buNone/>
            </a:pPr>
            <a:r>
              <a:rPr lang="bg-BG" altLang="bg-BG" sz="1800" b="1" smtClean="0">
                <a:latin typeface="Georgia" pitchFamily="18" charset="0"/>
              </a:rPr>
              <a:t>	</a:t>
            </a:r>
            <a:r>
              <a:rPr lang="bg-BG" altLang="bg-BG" sz="1800" b="1" smtClean="0">
                <a:solidFill>
                  <a:srgbClr val="C00000"/>
                </a:solidFill>
                <a:latin typeface="Georgia" pitchFamily="18" charset="0"/>
              </a:rPr>
              <a:t>Откъде е възможно да е тази сума? Какво да направим?</a:t>
            </a:r>
            <a:endParaRPr lang="en-US" altLang="bg-BG" sz="1800" smtClean="0">
              <a:solidFill>
                <a:srgbClr val="C00000"/>
              </a:solidFill>
              <a:latin typeface="Georgia" pitchFamily="18" charset="0"/>
            </a:endParaRPr>
          </a:p>
        </p:txBody>
      </p:sp>
      <p:sp>
        <p:nvSpPr>
          <p:cNvPr id="46084"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07000"/>
              </a:lnSpc>
              <a:spcAft>
                <a:spcPts val="800"/>
              </a:spcAft>
            </a:pPr>
            <a:r>
              <a:rPr lang="bg-BG" altLang="bg-BG">
                <a:latin typeface="Calibri" pitchFamily="34" charset="0"/>
                <a:ea typeface="Calibri" pitchFamily="34" charset="0"/>
                <a:cs typeface="Times New Roman" pitchFamily="18" charset="0"/>
              </a:rPr>
              <a:t> </a:t>
            </a:r>
          </a:p>
        </p:txBody>
      </p:sp>
    </p:spTree>
    <p:extLst>
      <p:ext uri="{BB962C8B-B14F-4D97-AF65-F5344CB8AC3E}">
        <p14:creationId xmlns:p14="http://schemas.microsoft.com/office/powerpoint/2010/main" val="10003992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b="1" smtClean="0">
                <a:latin typeface="Arial Narrow" pitchFamily="34" charset="0"/>
              </a:rPr>
              <a:t>КАЗУС 8</a:t>
            </a:r>
          </a:p>
        </p:txBody>
      </p:sp>
      <p:sp>
        <p:nvSpPr>
          <p:cNvPr id="47107" name="Content Placeholder 2"/>
          <p:cNvSpPr>
            <a:spLocks noGrp="1"/>
          </p:cNvSpPr>
          <p:nvPr>
            <p:ph idx="1"/>
          </p:nvPr>
        </p:nvSpPr>
        <p:spPr bwMode="auto">
          <a:xfrm>
            <a:off x="457200" y="1052513"/>
            <a:ext cx="8472488"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endParaRPr lang="bg-BG" altLang="bg-BG" sz="1400" b="1" smtClean="0">
              <a:solidFill>
                <a:srgbClr val="002060"/>
              </a:solidFill>
              <a:latin typeface="Georgia" pitchFamily="18" charset="0"/>
            </a:endParaRPr>
          </a:p>
          <a:p>
            <a:pPr>
              <a:buFont typeface="Arial" pitchFamily="34" charset="0"/>
              <a:buNone/>
            </a:pPr>
            <a:r>
              <a:rPr lang="bg-BG" altLang="bg-BG" sz="1800" b="1" smtClean="0">
                <a:solidFill>
                  <a:srgbClr val="002060"/>
                </a:solidFill>
                <a:latin typeface="Georgia" pitchFamily="18" charset="0"/>
              </a:rPr>
              <a:t>	</a:t>
            </a:r>
          </a:p>
          <a:p>
            <a:pPr>
              <a:buFont typeface="Arial" pitchFamily="34" charset="0"/>
              <a:buNone/>
            </a:pPr>
            <a:r>
              <a:rPr lang="bg-BG" altLang="bg-BG" sz="1800" b="1" smtClean="0">
                <a:solidFill>
                  <a:srgbClr val="002060"/>
                </a:solidFill>
                <a:latin typeface="Georgia" pitchFamily="18" charset="0"/>
              </a:rPr>
              <a:t>	</a:t>
            </a:r>
          </a:p>
          <a:p>
            <a:pPr>
              <a:lnSpc>
                <a:spcPct val="150000"/>
              </a:lnSpc>
              <a:buFont typeface="Arial" pitchFamily="34" charset="0"/>
              <a:buNone/>
            </a:pPr>
            <a:r>
              <a:rPr lang="bg-BG" altLang="bg-BG" sz="1800" b="1" smtClean="0">
                <a:solidFill>
                  <a:srgbClr val="002060"/>
                </a:solidFill>
                <a:latin typeface="Georgia" pitchFamily="18" charset="0"/>
              </a:rPr>
              <a:t>	По време на клубна сбирка непрекъснато възникват спорове по въпроси, за които са взети решения от клуба и от борда през тази и минали ротариански години. Никой не си ги спомня точно какви са били и кога са взети тези решения. Всеки ги интерпретира по свой начин.</a:t>
            </a:r>
            <a:endParaRPr lang="en-US" altLang="bg-BG" sz="1800" b="1" smtClean="0">
              <a:solidFill>
                <a:srgbClr val="002060"/>
              </a:solidFill>
              <a:latin typeface="Georgia" pitchFamily="18" charset="0"/>
            </a:endParaRPr>
          </a:p>
          <a:p>
            <a:pPr>
              <a:buFont typeface="Arial" pitchFamily="34" charset="0"/>
              <a:buNone/>
            </a:pPr>
            <a:r>
              <a:rPr lang="bg-BG" altLang="bg-BG" sz="1800" b="1" smtClean="0">
                <a:latin typeface="Georgia" pitchFamily="18" charset="0"/>
              </a:rPr>
              <a:t>	</a:t>
            </a:r>
          </a:p>
          <a:p>
            <a:pPr>
              <a:buFont typeface="Arial" pitchFamily="34" charset="0"/>
              <a:buNone/>
            </a:pPr>
            <a:r>
              <a:rPr lang="bg-BG" altLang="bg-BG" sz="1800" b="1" smtClean="0">
                <a:latin typeface="Georgia" pitchFamily="18" charset="0"/>
              </a:rPr>
              <a:t>	</a:t>
            </a:r>
            <a:r>
              <a:rPr lang="bg-BG" altLang="bg-BG" sz="1800" b="1" smtClean="0">
                <a:solidFill>
                  <a:srgbClr val="C00000"/>
                </a:solidFill>
                <a:latin typeface="Georgia" pitchFamily="18" charset="0"/>
              </a:rPr>
              <a:t>Какво не е наред и какво трябва да направим?</a:t>
            </a:r>
            <a:endParaRPr lang="en-US" altLang="bg-BG" sz="1800" smtClean="0">
              <a:solidFill>
                <a:srgbClr val="C00000"/>
              </a:solidFill>
              <a:latin typeface="Georgia" pitchFamily="18" charset="0"/>
            </a:endParaRPr>
          </a:p>
        </p:txBody>
      </p:sp>
      <p:sp>
        <p:nvSpPr>
          <p:cNvPr id="47108"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07000"/>
              </a:lnSpc>
              <a:spcAft>
                <a:spcPts val="800"/>
              </a:spcAft>
            </a:pPr>
            <a:r>
              <a:rPr lang="bg-BG" altLang="bg-BG">
                <a:latin typeface="Calibri" pitchFamily="34" charset="0"/>
                <a:ea typeface="Calibri" pitchFamily="34" charset="0"/>
                <a:cs typeface="Times New Roman" pitchFamily="18" charset="0"/>
              </a:rPr>
              <a:t> </a:t>
            </a:r>
          </a:p>
        </p:txBody>
      </p:sp>
    </p:spTree>
    <p:extLst>
      <p:ext uri="{BB962C8B-B14F-4D97-AF65-F5344CB8AC3E}">
        <p14:creationId xmlns:p14="http://schemas.microsoft.com/office/powerpoint/2010/main" val="371615794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b="1" smtClean="0">
                <a:latin typeface="Arial Narrow" pitchFamily="34" charset="0"/>
              </a:rPr>
              <a:t>КАЗУС 9</a:t>
            </a:r>
          </a:p>
        </p:txBody>
      </p:sp>
      <p:sp>
        <p:nvSpPr>
          <p:cNvPr id="48131" name="Content Placeholder 2"/>
          <p:cNvSpPr>
            <a:spLocks noGrp="1"/>
          </p:cNvSpPr>
          <p:nvPr>
            <p:ph idx="1"/>
          </p:nvPr>
        </p:nvSpPr>
        <p:spPr bwMode="auto">
          <a:xfrm>
            <a:off x="457200" y="1052513"/>
            <a:ext cx="8472488"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endParaRPr lang="bg-BG" altLang="bg-BG" sz="1400" b="1" smtClean="0">
              <a:solidFill>
                <a:srgbClr val="002060"/>
              </a:solidFill>
              <a:latin typeface="Georgia" pitchFamily="18" charset="0"/>
            </a:endParaRPr>
          </a:p>
          <a:p>
            <a:pPr>
              <a:buFont typeface="Arial" pitchFamily="34" charset="0"/>
              <a:buNone/>
            </a:pPr>
            <a:r>
              <a:rPr lang="bg-BG" altLang="bg-BG" sz="1800" b="1" smtClean="0">
                <a:solidFill>
                  <a:srgbClr val="002060"/>
                </a:solidFill>
                <a:latin typeface="Georgia" pitchFamily="18" charset="0"/>
              </a:rPr>
              <a:t>	</a:t>
            </a:r>
          </a:p>
          <a:p>
            <a:pPr>
              <a:buFont typeface="Arial" pitchFamily="34" charset="0"/>
              <a:buNone/>
            </a:pPr>
            <a:r>
              <a:rPr lang="bg-BG" altLang="bg-BG" sz="1800" b="1" smtClean="0">
                <a:solidFill>
                  <a:srgbClr val="002060"/>
                </a:solidFill>
                <a:latin typeface="Georgia" pitchFamily="18" charset="0"/>
              </a:rPr>
              <a:t>	</a:t>
            </a:r>
          </a:p>
          <a:p>
            <a:pPr>
              <a:lnSpc>
                <a:spcPct val="150000"/>
              </a:lnSpc>
              <a:buFont typeface="Arial" pitchFamily="34" charset="0"/>
              <a:buNone/>
            </a:pPr>
            <a:r>
              <a:rPr lang="bg-BG" altLang="bg-BG" sz="1800" b="1" smtClean="0">
                <a:solidFill>
                  <a:srgbClr val="002060"/>
                </a:solidFill>
                <a:latin typeface="Georgia" pitchFamily="18" charset="0"/>
              </a:rPr>
              <a:t>	Станали сте член на клуба през месец Юни. През месец Декември ви номинират и избират за секретар на клуба. Не знаете почти нищо за Ротари и за миналото на клуба.</a:t>
            </a:r>
          </a:p>
          <a:p>
            <a:pPr>
              <a:lnSpc>
                <a:spcPct val="150000"/>
              </a:lnSpc>
            </a:pPr>
            <a:endParaRPr lang="bg-BG" altLang="bg-BG" sz="1800" smtClean="0">
              <a:latin typeface="Georgia" pitchFamily="18" charset="0"/>
            </a:endParaRPr>
          </a:p>
          <a:p>
            <a:pPr>
              <a:lnSpc>
                <a:spcPct val="150000"/>
              </a:lnSpc>
            </a:pPr>
            <a:endParaRPr lang="en-US" altLang="bg-BG" sz="1800" smtClean="0">
              <a:latin typeface="Georgia" pitchFamily="18" charset="0"/>
            </a:endParaRPr>
          </a:p>
          <a:p>
            <a:pPr>
              <a:lnSpc>
                <a:spcPct val="150000"/>
              </a:lnSpc>
              <a:buFont typeface="Arial" pitchFamily="34" charset="0"/>
              <a:buNone/>
            </a:pPr>
            <a:r>
              <a:rPr lang="bg-BG" altLang="bg-BG" sz="1800" b="1" smtClean="0">
                <a:latin typeface="Georgia" pitchFamily="18" charset="0"/>
              </a:rPr>
              <a:t>	</a:t>
            </a:r>
            <a:r>
              <a:rPr lang="bg-BG" altLang="bg-BG" sz="1800" b="1" smtClean="0">
                <a:solidFill>
                  <a:srgbClr val="C00000"/>
                </a:solidFill>
                <a:latin typeface="Georgia" pitchFamily="18" charset="0"/>
              </a:rPr>
              <a:t>С какви ресурси разполагате за обучение? Какви семинари на Дистрикта трябва да посетите?</a:t>
            </a:r>
            <a:endParaRPr lang="en-US" altLang="bg-BG" sz="1800" smtClean="0">
              <a:solidFill>
                <a:srgbClr val="C00000"/>
              </a:solidFill>
              <a:latin typeface="Georgia" pitchFamily="18" charset="0"/>
            </a:endParaRPr>
          </a:p>
        </p:txBody>
      </p:sp>
      <p:sp>
        <p:nvSpPr>
          <p:cNvPr id="48132"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07000"/>
              </a:lnSpc>
              <a:spcAft>
                <a:spcPts val="800"/>
              </a:spcAft>
            </a:pPr>
            <a:r>
              <a:rPr lang="bg-BG" altLang="bg-BG">
                <a:latin typeface="Calibri" pitchFamily="34" charset="0"/>
                <a:ea typeface="Calibri" pitchFamily="34" charset="0"/>
                <a:cs typeface="Times New Roman" pitchFamily="18" charset="0"/>
              </a:rPr>
              <a:t> </a:t>
            </a:r>
          </a:p>
        </p:txBody>
      </p:sp>
    </p:spTree>
    <p:extLst>
      <p:ext uri="{BB962C8B-B14F-4D97-AF65-F5344CB8AC3E}">
        <p14:creationId xmlns:p14="http://schemas.microsoft.com/office/powerpoint/2010/main" val="3314409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лавие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400" b="1" smtClean="0">
                <a:latin typeface="Arial Narrow" pitchFamily="34" charset="0"/>
                <a:cs typeface="Times New Roman" pitchFamily="18" charset="0"/>
              </a:rPr>
              <a:t/>
            </a:r>
            <a:br>
              <a:rPr lang="en-US" altLang="en-US" sz="2400" b="1" smtClean="0">
                <a:latin typeface="Arial Narrow" pitchFamily="34" charset="0"/>
                <a:cs typeface="Times New Roman" pitchFamily="18" charset="0"/>
              </a:rPr>
            </a:br>
            <a:r>
              <a:rPr lang="en-US" altLang="en-US" sz="2400" b="1" smtClean="0">
                <a:latin typeface="Arial Narrow" pitchFamily="34" charset="0"/>
                <a:cs typeface="Times New Roman" pitchFamily="18" charset="0"/>
              </a:rPr>
              <a:t/>
            </a:r>
            <a:br>
              <a:rPr lang="en-US" altLang="en-US" sz="2400" b="1" smtClean="0">
                <a:latin typeface="Arial Narrow" pitchFamily="34" charset="0"/>
                <a:cs typeface="Times New Roman" pitchFamily="18" charset="0"/>
              </a:rPr>
            </a:br>
            <a:r>
              <a:rPr lang="en-US" altLang="en-US" sz="2400" b="1" smtClean="0">
                <a:latin typeface="Arial Narrow" pitchFamily="34" charset="0"/>
                <a:cs typeface="Times New Roman" pitchFamily="18" charset="0"/>
              </a:rPr>
              <a:t> </a:t>
            </a:r>
            <a:r>
              <a:rPr lang="bg-BG" altLang="en-US" sz="2400" b="1" smtClean="0">
                <a:latin typeface="Arial Narrow" pitchFamily="34" charset="0"/>
                <a:cs typeface="Times New Roman" pitchFamily="18" charset="0"/>
              </a:rPr>
              <a:t>Как да достигна до </a:t>
            </a:r>
            <a:r>
              <a:rPr lang="en-US" altLang="en-US" sz="2400" b="1" smtClean="0">
                <a:latin typeface="Arial Narrow" pitchFamily="34" charset="0"/>
                <a:cs typeface="Times New Roman" pitchFamily="18" charset="0"/>
              </a:rPr>
              <a:t>My Rotary</a:t>
            </a:r>
            <a:r>
              <a:rPr lang="bg-BG" altLang="en-US" sz="2400" b="1" smtClean="0">
                <a:latin typeface="Arial Narrow" pitchFamily="34" charset="0"/>
                <a:cs typeface="Times New Roman" pitchFamily="18" charset="0"/>
              </a:rPr>
              <a:t> и моят клуб</a:t>
            </a:r>
            <a:r>
              <a:rPr lang="en-US" altLang="en-US" sz="2400" b="1" smtClean="0">
                <a:latin typeface="Arial Narrow" pitchFamily="34" charset="0"/>
                <a:cs typeface="Times New Roman" pitchFamily="18" charset="0"/>
              </a:rPr>
              <a:t>?</a:t>
            </a:r>
            <a:r>
              <a:rPr lang="bg-BG" altLang="bg-BG" sz="2400" smtClean="0">
                <a:latin typeface="Arial Narrow" pitchFamily="34" charset="0"/>
              </a:rPr>
              <a:t/>
            </a:r>
            <a:br>
              <a:rPr lang="bg-BG" altLang="bg-BG" sz="2400" smtClean="0">
                <a:latin typeface="Arial Narrow" pitchFamily="34" charset="0"/>
              </a:rPr>
            </a:br>
            <a:r>
              <a:rPr lang="bg-BG" altLang="bg-BG" sz="2400" smtClean="0">
                <a:latin typeface="Arial Narrow" pitchFamily="34" charset="0"/>
              </a:rPr>
              <a:t/>
            </a:r>
            <a:br>
              <a:rPr lang="bg-BG" altLang="bg-BG" sz="2400" smtClean="0">
                <a:latin typeface="Arial Narrow" pitchFamily="34" charset="0"/>
              </a:rPr>
            </a:br>
            <a:endParaRPr lang="bg-BG" altLang="bg-BG" sz="2400" smtClean="0">
              <a:latin typeface="Arial Narrow" pitchFamily="34" charset="0"/>
            </a:endParaRPr>
          </a:p>
        </p:txBody>
      </p:sp>
      <p:pic>
        <p:nvPicPr>
          <p:cNvPr id="49155" name="Контейнер за съдържание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958519"/>
            <a:ext cx="8229600" cy="30473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06859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b="1" smtClean="0">
                <a:latin typeface="Arial Narrow" pitchFamily="34" charset="0"/>
              </a:rPr>
              <a:t>КАЗУС 10</a:t>
            </a:r>
          </a:p>
        </p:txBody>
      </p:sp>
      <p:sp>
        <p:nvSpPr>
          <p:cNvPr id="49155" name="Content Placeholder 2"/>
          <p:cNvSpPr>
            <a:spLocks noGrp="1"/>
          </p:cNvSpPr>
          <p:nvPr>
            <p:ph idx="1"/>
          </p:nvPr>
        </p:nvSpPr>
        <p:spPr bwMode="auto">
          <a:xfrm>
            <a:off x="457200" y="1052513"/>
            <a:ext cx="8472488"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itchFamily="34" charset="0"/>
              <a:buNone/>
            </a:pPr>
            <a:r>
              <a:rPr lang="bg-BG" altLang="bg-BG" sz="1400" b="1" smtClean="0">
                <a:solidFill>
                  <a:srgbClr val="002060"/>
                </a:solidFill>
                <a:latin typeface="Georgia" pitchFamily="18" charset="0"/>
              </a:rPr>
              <a:t>	</a:t>
            </a:r>
          </a:p>
          <a:p>
            <a:pPr>
              <a:buFont typeface="Arial" pitchFamily="34" charset="0"/>
              <a:buNone/>
            </a:pPr>
            <a:r>
              <a:rPr lang="bg-BG" altLang="bg-BG" sz="1400" b="1" smtClean="0">
                <a:solidFill>
                  <a:srgbClr val="002060"/>
                </a:solidFill>
                <a:latin typeface="Georgia" pitchFamily="18" charset="0"/>
              </a:rPr>
              <a:t>	</a:t>
            </a:r>
            <a:r>
              <a:rPr lang="bg-BG" altLang="bg-BG" sz="1600" b="1" smtClean="0">
                <a:solidFill>
                  <a:srgbClr val="002060"/>
                </a:solidFill>
                <a:latin typeface="Georgia" pitchFamily="18" charset="0"/>
              </a:rPr>
              <a:t>Ставате секретар на клуба от 01 Юли. Президента и другите в борда са много ангажирани с лични дела. Вие водите и съхранявате прилежно архива на клуба. Събирате членския внос и плащате издадените ви фактури по банков път. Правите плащания на планираните вноски за ФР, също по банков път. Организирате сам събитие за набиране на средства за вашия проект, като изпращате покани до участници, правите сценарии, публикувате снимки от събитието с кратък текст в различни медии и социални мрежи. Грижите се дневния ред на редовните срещи. По време на седмичните срещи от Секретаря се очаква да осигурява ротарианските атрибути (знаме, камбана, химн), да води присъствен лист, да посреща гости и да осъществява навременна и надеждна комуникация със сервитьорите. Имате достатъчно време, познания и ресурси и с лекота изпълнявате всички посочени по-горе ангажименти.</a:t>
            </a:r>
          </a:p>
          <a:p>
            <a:pPr>
              <a:buFont typeface="Arial" pitchFamily="34" charset="0"/>
              <a:buNone/>
            </a:pPr>
            <a:endParaRPr lang="en-US" altLang="bg-BG" sz="1600" b="1" smtClean="0">
              <a:solidFill>
                <a:srgbClr val="002060"/>
              </a:solidFill>
              <a:latin typeface="Georgia" pitchFamily="18" charset="0"/>
            </a:endParaRPr>
          </a:p>
          <a:p>
            <a:pPr>
              <a:buFont typeface="Arial" pitchFamily="34" charset="0"/>
              <a:buNone/>
            </a:pPr>
            <a:r>
              <a:rPr lang="bg-BG" altLang="bg-BG" sz="1600" b="1" smtClean="0">
                <a:solidFill>
                  <a:srgbClr val="002060"/>
                </a:solidFill>
                <a:latin typeface="Georgia" pitchFamily="18" charset="0"/>
              </a:rPr>
              <a:t>	</a:t>
            </a:r>
            <a:r>
              <a:rPr lang="bg-BG" altLang="bg-BG" sz="1600" b="1" smtClean="0">
                <a:solidFill>
                  <a:srgbClr val="C00000"/>
                </a:solidFill>
                <a:latin typeface="Georgia" pitchFamily="18" charset="0"/>
              </a:rPr>
              <a:t>Какви процедури трябва да се приложат за справяне с делата на клуба?</a:t>
            </a:r>
            <a:endParaRPr lang="en-US" altLang="bg-BG" sz="1600" b="1" smtClean="0">
              <a:solidFill>
                <a:srgbClr val="C00000"/>
              </a:solidFill>
              <a:latin typeface="Georgia" pitchFamily="18" charset="0"/>
            </a:endParaRPr>
          </a:p>
          <a:p>
            <a:endParaRPr lang="bg-BG" altLang="bg-BG" sz="1600" b="1" smtClean="0">
              <a:solidFill>
                <a:srgbClr val="C00000"/>
              </a:solidFill>
              <a:latin typeface="Georgia" pitchFamily="18" charset="0"/>
            </a:endParaRPr>
          </a:p>
          <a:p>
            <a:pPr>
              <a:buFont typeface="Arial" pitchFamily="34" charset="0"/>
              <a:buNone/>
            </a:pPr>
            <a:r>
              <a:rPr lang="bg-BG" altLang="bg-BG" sz="1600" b="1" smtClean="0">
                <a:solidFill>
                  <a:srgbClr val="C00000"/>
                </a:solidFill>
                <a:latin typeface="Georgia" pitchFamily="18" charset="0"/>
              </a:rPr>
              <a:t>	С кого трябва да работи секретарят?</a:t>
            </a:r>
          </a:p>
          <a:p>
            <a:pPr>
              <a:buFont typeface="Arial" pitchFamily="34" charset="0"/>
              <a:buNone/>
            </a:pPr>
            <a:r>
              <a:rPr lang="bg-BG" altLang="bg-BG" sz="1800" b="1" smtClean="0">
                <a:solidFill>
                  <a:srgbClr val="C00000"/>
                </a:solidFill>
                <a:latin typeface="Georgia" pitchFamily="18" charset="0"/>
              </a:rPr>
              <a:t>	</a:t>
            </a:r>
            <a:endParaRPr lang="en-US" altLang="bg-BG" sz="1800" b="1" smtClean="0">
              <a:solidFill>
                <a:srgbClr val="C00000"/>
              </a:solidFill>
              <a:latin typeface="Georgia" pitchFamily="18" charset="0"/>
            </a:endParaRPr>
          </a:p>
        </p:txBody>
      </p:sp>
      <p:sp>
        <p:nvSpPr>
          <p:cNvPr id="49156"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07000"/>
              </a:lnSpc>
              <a:spcAft>
                <a:spcPts val="800"/>
              </a:spcAft>
            </a:pPr>
            <a:r>
              <a:rPr lang="bg-BG" altLang="bg-BG">
                <a:latin typeface="Calibri" pitchFamily="34" charset="0"/>
                <a:ea typeface="Calibri" pitchFamily="34" charset="0"/>
                <a:cs typeface="Times New Roman" pitchFamily="18" charset="0"/>
              </a:rPr>
              <a:t> </a:t>
            </a:r>
          </a:p>
        </p:txBody>
      </p:sp>
    </p:spTree>
    <p:extLst>
      <p:ext uri="{BB962C8B-B14F-4D97-AF65-F5344CB8AC3E}">
        <p14:creationId xmlns:p14="http://schemas.microsoft.com/office/powerpoint/2010/main" val="285911416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b="1" smtClean="0">
                <a:latin typeface="Arial Narrow" pitchFamily="34" charset="0"/>
              </a:rPr>
              <a:t>КАЗУС 11</a:t>
            </a:r>
          </a:p>
        </p:txBody>
      </p:sp>
      <p:sp>
        <p:nvSpPr>
          <p:cNvPr id="50179" name="Content Placeholder 2"/>
          <p:cNvSpPr>
            <a:spLocks noGrp="1"/>
          </p:cNvSpPr>
          <p:nvPr>
            <p:ph idx="1"/>
          </p:nvPr>
        </p:nvSpPr>
        <p:spPr bwMode="auto">
          <a:xfrm>
            <a:off x="457200" y="1052513"/>
            <a:ext cx="8472488"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itchFamily="34" charset="0"/>
              <a:buNone/>
            </a:pPr>
            <a:r>
              <a:rPr lang="bg-BG" altLang="bg-BG" sz="1400" b="1" smtClean="0">
                <a:solidFill>
                  <a:srgbClr val="002060"/>
                </a:solidFill>
                <a:latin typeface="Georgia" pitchFamily="18" charset="0"/>
              </a:rPr>
              <a:t>	</a:t>
            </a:r>
          </a:p>
          <a:p>
            <a:pPr>
              <a:buFont typeface="Arial" pitchFamily="34" charset="0"/>
              <a:buNone/>
            </a:pPr>
            <a:r>
              <a:rPr lang="bg-BG" altLang="bg-BG" sz="1800" b="1" smtClean="0">
                <a:solidFill>
                  <a:srgbClr val="002060"/>
                </a:solidFill>
                <a:latin typeface="Georgia" pitchFamily="18" charset="0"/>
              </a:rPr>
              <a:t>	</a:t>
            </a:r>
            <a:r>
              <a:rPr lang="bg-BG" altLang="bg-BG" sz="1700" b="1" smtClean="0">
                <a:solidFill>
                  <a:srgbClr val="002060"/>
                </a:solidFill>
                <a:latin typeface="Georgia" pitchFamily="18" charset="0"/>
              </a:rPr>
              <a:t>Трябва да попълните предварително въпросник за посещението на Дистрикт Гуверньора. Възникват проблеми, на които не можете да намерите отговорите. Например:</a:t>
            </a:r>
            <a:endParaRPr lang="en-US" altLang="bg-BG" sz="1700" b="1" smtClean="0">
              <a:solidFill>
                <a:srgbClr val="002060"/>
              </a:solidFill>
              <a:latin typeface="Georgia" pitchFamily="18" charset="0"/>
            </a:endParaRPr>
          </a:p>
          <a:p>
            <a:pPr>
              <a:buFont typeface="Arial" pitchFamily="34" charset="0"/>
              <a:buNone/>
            </a:pPr>
            <a:endParaRPr lang="bg-BG" altLang="bg-BG" sz="1700" b="1" smtClean="0">
              <a:solidFill>
                <a:srgbClr val="002060"/>
              </a:solidFill>
              <a:latin typeface="Georgia" pitchFamily="18" charset="0"/>
            </a:endParaRPr>
          </a:p>
          <a:p>
            <a:pPr>
              <a:buFont typeface="Arial" pitchFamily="34" charset="0"/>
              <a:buNone/>
            </a:pPr>
            <a:r>
              <a:rPr lang="bg-BG" altLang="bg-BG" sz="1700" b="1" smtClean="0">
                <a:solidFill>
                  <a:srgbClr val="002060"/>
                </a:solidFill>
                <a:latin typeface="Georgia" pitchFamily="18" charset="0"/>
              </a:rPr>
              <a:t>			 √ Не знаете точния брой на активните членове в момента;</a:t>
            </a:r>
            <a:endParaRPr lang="en-US" altLang="bg-BG" sz="1700" b="1" smtClean="0">
              <a:solidFill>
                <a:srgbClr val="002060"/>
              </a:solidFill>
              <a:latin typeface="Georgia" pitchFamily="18" charset="0"/>
            </a:endParaRPr>
          </a:p>
          <a:p>
            <a:endParaRPr lang="bg-BG" altLang="bg-BG" sz="1700" b="1" smtClean="0">
              <a:solidFill>
                <a:srgbClr val="002060"/>
              </a:solidFill>
              <a:latin typeface="Georgia" pitchFamily="18" charset="0"/>
            </a:endParaRPr>
          </a:p>
          <a:p>
            <a:pPr>
              <a:buFont typeface="Arial" pitchFamily="34" charset="0"/>
              <a:buNone/>
            </a:pPr>
            <a:r>
              <a:rPr lang="bg-BG" altLang="bg-BG" sz="1700" b="1" smtClean="0">
                <a:solidFill>
                  <a:srgbClr val="002060"/>
                </a:solidFill>
                <a:latin typeface="Georgia" pitchFamily="18" charset="0"/>
              </a:rPr>
              <a:t>			 √ Не си спомняте точно какви комисии имате и техния състав;</a:t>
            </a:r>
            <a:endParaRPr lang="en-US" altLang="bg-BG" sz="1700" b="1" smtClean="0">
              <a:solidFill>
                <a:srgbClr val="002060"/>
              </a:solidFill>
              <a:latin typeface="Georgia" pitchFamily="18" charset="0"/>
            </a:endParaRPr>
          </a:p>
          <a:p>
            <a:endParaRPr lang="bg-BG" altLang="bg-BG" sz="1700" b="1" smtClean="0">
              <a:solidFill>
                <a:srgbClr val="002060"/>
              </a:solidFill>
              <a:latin typeface="Georgia" pitchFamily="18" charset="0"/>
            </a:endParaRPr>
          </a:p>
          <a:p>
            <a:pPr>
              <a:buFont typeface="Arial" pitchFamily="34" charset="0"/>
              <a:buNone/>
            </a:pPr>
            <a:r>
              <a:rPr lang="bg-BG" altLang="bg-BG" sz="1700" b="1" smtClean="0">
                <a:solidFill>
                  <a:srgbClr val="002060"/>
                </a:solidFill>
                <a:latin typeface="Georgia" pitchFamily="18" charset="0"/>
              </a:rPr>
              <a:t>			 √ Не сте сигурен дали Президента е попълнил поставените цели в РК Централ;</a:t>
            </a:r>
            <a:endParaRPr lang="en-US" altLang="bg-BG" sz="1700" b="1" smtClean="0">
              <a:solidFill>
                <a:srgbClr val="002060"/>
              </a:solidFill>
              <a:latin typeface="Georgia" pitchFamily="18" charset="0"/>
            </a:endParaRPr>
          </a:p>
          <a:p>
            <a:endParaRPr lang="bg-BG" altLang="bg-BG" sz="1700" b="1" smtClean="0">
              <a:solidFill>
                <a:srgbClr val="002060"/>
              </a:solidFill>
              <a:latin typeface="Georgia" pitchFamily="18" charset="0"/>
            </a:endParaRPr>
          </a:p>
          <a:p>
            <a:pPr>
              <a:buFont typeface="Arial" pitchFamily="34" charset="0"/>
              <a:buNone/>
            </a:pPr>
            <a:r>
              <a:rPr lang="bg-BG" altLang="bg-BG" sz="1700" b="1" smtClean="0">
                <a:solidFill>
                  <a:srgbClr val="002060"/>
                </a:solidFill>
                <a:latin typeface="Georgia" pitchFamily="18" charset="0"/>
              </a:rPr>
              <a:t>			 √ Касиера отсъства по уважителни причини и не знаете дали е заплатил издадените фактури за членския внос и абонамента.</a:t>
            </a:r>
            <a:endParaRPr lang="en-US" altLang="bg-BG" sz="1700" b="1" smtClean="0">
              <a:solidFill>
                <a:srgbClr val="002060"/>
              </a:solidFill>
              <a:latin typeface="Georgia" pitchFamily="18" charset="0"/>
            </a:endParaRPr>
          </a:p>
          <a:p>
            <a:pPr>
              <a:buFont typeface="Arial" pitchFamily="34" charset="0"/>
              <a:buNone/>
            </a:pPr>
            <a:r>
              <a:rPr lang="bg-BG" altLang="bg-BG" sz="1700" b="1" smtClean="0">
                <a:solidFill>
                  <a:srgbClr val="002060"/>
                </a:solidFill>
                <a:latin typeface="Georgia" pitchFamily="18" charset="0"/>
              </a:rPr>
              <a:t> </a:t>
            </a:r>
            <a:endParaRPr lang="en-US" altLang="bg-BG" sz="1700" b="1" smtClean="0">
              <a:solidFill>
                <a:srgbClr val="002060"/>
              </a:solidFill>
              <a:latin typeface="Georgia" pitchFamily="18" charset="0"/>
            </a:endParaRPr>
          </a:p>
          <a:p>
            <a:pPr>
              <a:buFont typeface="Arial" pitchFamily="34" charset="0"/>
              <a:buNone/>
            </a:pPr>
            <a:r>
              <a:rPr lang="bg-BG" altLang="bg-BG" sz="1700" b="1" smtClean="0">
                <a:solidFill>
                  <a:srgbClr val="C00000"/>
                </a:solidFill>
                <a:latin typeface="Georgia" pitchFamily="18" charset="0"/>
              </a:rPr>
              <a:t>	Какво трябва да направите?</a:t>
            </a:r>
            <a:endParaRPr lang="en-US" altLang="bg-BG" sz="1700" smtClean="0">
              <a:solidFill>
                <a:srgbClr val="C00000"/>
              </a:solidFill>
              <a:latin typeface="Georgia" pitchFamily="18" charset="0"/>
            </a:endParaRPr>
          </a:p>
          <a:p>
            <a:pPr>
              <a:buFont typeface="Arial" pitchFamily="34" charset="0"/>
              <a:buNone/>
            </a:pPr>
            <a:endParaRPr lang="bg-BG" altLang="bg-BG" sz="1600" b="1" smtClean="0">
              <a:solidFill>
                <a:srgbClr val="C00000"/>
              </a:solidFill>
              <a:latin typeface="Georgia" pitchFamily="18" charset="0"/>
            </a:endParaRPr>
          </a:p>
          <a:p>
            <a:pPr>
              <a:buFont typeface="Arial" pitchFamily="34" charset="0"/>
              <a:buNone/>
            </a:pPr>
            <a:r>
              <a:rPr lang="bg-BG" altLang="bg-BG" sz="1800" b="1" smtClean="0">
                <a:solidFill>
                  <a:srgbClr val="C00000"/>
                </a:solidFill>
                <a:latin typeface="Georgia" pitchFamily="18" charset="0"/>
              </a:rPr>
              <a:t>	</a:t>
            </a:r>
            <a:endParaRPr lang="en-US" altLang="bg-BG" sz="1800" b="1" smtClean="0">
              <a:solidFill>
                <a:srgbClr val="C00000"/>
              </a:solidFill>
              <a:latin typeface="Georgia" pitchFamily="18" charset="0"/>
            </a:endParaRPr>
          </a:p>
        </p:txBody>
      </p:sp>
      <p:sp>
        <p:nvSpPr>
          <p:cNvPr id="50180"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07000"/>
              </a:lnSpc>
              <a:spcAft>
                <a:spcPts val="800"/>
              </a:spcAft>
            </a:pPr>
            <a:r>
              <a:rPr lang="bg-BG" altLang="bg-BG">
                <a:latin typeface="Calibri" pitchFamily="34" charset="0"/>
                <a:ea typeface="Calibri" pitchFamily="34" charset="0"/>
                <a:cs typeface="Times New Roman" pitchFamily="18" charset="0"/>
              </a:rPr>
              <a:t> </a:t>
            </a:r>
          </a:p>
        </p:txBody>
      </p:sp>
    </p:spTree>
    <p:extLst>
      <p:ext uri="{BB962C8B-B14F-4D97-AF65-F5344CB8AC3E}">
        <p14:creationId xmlns:p14="http://schemas.microsoft.com/office/powerpoint/2010/main" val="25828638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sz="4000" b="1" smtClean="0">
                <a:latin typeface="Arial Narrow" pitchFamily="34" charset="0"/>
              </a:rPr>
              <a:t>На добър час!</a:t>
            </a:r>
            <a:br>
              <a:rPr lang="bg-BG" altLang="en-US" sz="4000" b="1" smtClean="0">
                <a:latin typeface="Arial Narrow" pitchFamily="34" charset="0"/>
              </a:rPr>
            </a:br>
            <a:r>
              <a:rPr lang="bg-BG" altLang="en-US" sz="4000" b="1" smtClean="0">
                <a:latin typeface="Arial Narrow" pitchFamily="34" charset="0"/>
              </a:rPr>
              <a:t>УСПЕШНА РОТАРИАНСКА ГОДИНА!</a:t>
            </a:r>
            <a:endParaRPr lang="en-US" altLang="en-US" sz="4000" b="1" smtClean="0">
              <a:latin typeface="Arial Narrow" pitchFamily="34" charset="0"/>
            </a:endParaRPr>
          </a:p>
        </p:txBody>
      </p:sp>
    </p:spTree>
    <p:extLst>
      <p:ext uri="{BB962C8B-B14F-4D97-AF65-F5344CB8AC3E}">
        <p14:creationId xmlns:p14="http://schemas.microsoft.com/office/powerpoint/2010/main" val="11840517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33463" y="3429000"/>
            <a:ext cx="6972300" cy="742950"/>
          </a:xfrm>
        </p:spPr>
        <p:txBody>
          <a:bodyPr anchor="ctr"/>
          <a:lstStyle/>
          <a:p>
            <a:pPr eaLnBrk="1" hangingPunct="1">
              <a:defRPr/>
            </a:pPr>
            <a:r>
              <a:rPr lang="ru-RU" altLang="en-US" sz="2100" b="1" dirty="0" err="1">
                <a:latin typeface="Bookman Old Style" panose="02050604050505020204" pitchFamily="18" charset="0"/>
                <a:cs typeface="Times New Roman" panose="02020603050405020304" pitchFamily="18" charset="0"/>
              </a:rPr>
              <a:t>Визия</a:t>
            </a:r>
            <a:r>
              <a:rPr lang="ru-RU" altLang="en-US" sz="2100" b="1" dirty="0">
                <a:latin typeface="Bookman Old Style" panose="02050604050505020204" pitchFamily="18" charset="0"/>
                <a:cs typeface="Times New Roman" panose="02020603050405020304" pitchFamily="18" charset="0"/>
              </a:rPr>
              <a:t> и Лого. Стратегически </a:t>
            </a:r>
            <a:r>
              <a:rPr lang="ru-RU" altLang="en-US" sz="2100" b="1" dirty="0" err="1">
                <a:latin typeface="Bookman Old Style" panose="02050604050505020204" pitchFamily="18" charset="0"/>
                <a:cs typeface="Times New Roman" panose="02020603050405020304" pitchFamily="18" charset="0"/>
              </a:rPr>
              <a:t>приоритети</a:t>
            </a:r>
            <a:r>
              <a:rPr lang="ru-RU" altLang="en-US" sz="2100" b="1" dirty="0">
                <a:latin typeface="Bookman Old Style" panose="02050604050505020204" pitchFamily="18" charset="0"/>
                <a:cs typeface="Times New Roman" panose="02020603050405020304" pitchFamily="18" charset="0"/>
              </a:rPr>
              <a:t>. Цели на Дистрикт 2482 РИ за 2019-2020 г.</a:t>
            </a:r>
            <a:endParaRPr lang="en-US" sz="2100" b="1" dirty="0">
              <a:latin typeface="Bookman Old Style" panose="02050604050505020204" pitchFamily="18" charset="0"/>
              <a:cs typeface="Times New Roman" panose="02020603050405020304" pitchFamily="18" charset="0"/>
            </a:endParaRPr>
          </a:p>
        </p:txBody>
      </p:sp>
      <p:sp>
        <p:nvSpPr>
          <p:cNvPr id="39939" name="Rectangle 3"/>
          <p:cNvSpPr>
            <a:spLocks noGrp="1" noChangeArrowheads="1"/>
          </p:cNvSpPr>
          <p:nvPr>
            <p:ph type="subTitle" idx="1"/>
          </p:nvPr>
        </p:nvSpPr>
        <p:spPr bwMode="auto">
          <a:xfrm>
            <a:off x="1543050" y="4316017"/>
            <a:ext cx="5243513" cy="9489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bg-BG" altLang="en-US" sz="1500" b="1">
                <a:latin typeface="Georgia" panose="02040502050405020303" pitchFamily="18" charset="0"/>
                <a:cs typeface="Times New Roman" panose="02020603050405020304" pitchFamily="18" charset="0"/>
              </a:rPr>
              <a:t>Митко Минев, ДГЕ</a:t>
            </a:r>
          </a:p>
          <a:p>
            <a:pPr eaLnBrk="1" hangingPunct="1"/>
            <a:r>
              <a:rPr lang="bg-BG" altLang="en-US" sz="1500" b="1">
                <a:latin typeface="Georgia" panose="02040502050405020303" pitchFamily="18" charset="0"/>
                <a:cs typeface="Times New Roman" panose="02020603050405020304" pitchFamily="18" charset="0"/>
              </a:rPr>
              <a:t>РК Велико Търново</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4" y="0"/>
            <a:ext cx="9137952" cy="6858000"/>
          </a:xfrm>
          <a:prstGeom prst="rect">
            <a:avLst/>
          </a:prstGeom>
        </p:spPr>
      </p:pic>
    </p:spTree>
    <p:extLst>
      <p:ext uri="{BB962C8B-B14F-4D97-AF65-F5344CB8AC3E}">
        <p14:creationId xmlns:p14="http://schemas.microsoft.com/office/powerpoint/2010/main" val="1905592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лавие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b="1" smtClean="0">
                <a:latin typeface="Arial Narrow" pitchFamily="34" charset="0"/>
                <a:cs typeface="Times New Roman" pitchFamily="18" charset="0"/>
              </a:rPr>
              <a:t/>
            </a:r>
            <a:br>
              <a:rPr lang="en-US" altLang="en-US" b="1" smtClean="0">
                <a:latin typeface="Arial Narrow" pitchFamily="34" charset="0"/>
                <a:cs typeface="Times New Roman" pitchFamily="18" charset="0"/>
              </a:rPr>
            </a:br>
            <a:r>
              <a:rPr lang="en-US" altLang="en-US" b="1" smtClean="0">
                <a:latin typeface="Arial Narrow" pitchFamily="34" charset="0"/>
                <a:cs typeface="Times New Roman" pitchFamily="18" charset="0"/>
              </a:rPr>
              <a:t/>
            </a:r>
            <a:br>
              <a:rPr lang="en-US" altLang="en-US" b="1" smtClean="0">
                <a:latin typeface="Arial Narrow" pitchFamily="34" charset="0"/>
                <a:cs typeface="Times New Roman" pitchFamily="18" charset="0"/>
              </a:rPr>
            </a:br>
            <a:r>
              <a:rPr lang="en-US" altLang="en-US" b="1" smtClean="0">
                <a:latin typeface="Arial Narrow" pitchFamily="34" charset="0"/>
                <a:cs typeface="Times New Roman" pitchFamily="18" charset="0"/>
              </a:rPr>
              <a:t> </a:t>
            </a:r>
            <a:r>
              <a:rPr lang="bg-BG" altLang="en-US" sz="2400" b="1" smtClean="0">
                <a:latin typeface="Arial Narrow" pitchFamily="34" charset="0"/>
                <a:cs typeface="Times New Roman" pitchFamily="18" charset="0"/>
              </a:rPr>
              <a:t>Как да достигна до </a:t>
            </a:r>
            <a:r>
              <a:rPr lang="en-US" altLang="en-US" sz="2400" b="1" smtClean="0">
                <a:latin typeface="Arial Narrow" pitchFamily="34" charset="0"/>
                <a:cs typeface="Times New Roman" pitchFamily="18" charset="0"/>
              </a:rPr>
              <a:t>My Rotary</a:t>
            </a:r>
            <a:r>
              <a:rPr lang="bg-BG" altLang="en-US" sz="2400" b="1" smtClean="0">
                <a:latin typeface="Arial Narrow" pitchFamily="34" charset="0"/>
                <a:cs typeface="Times New Roman" pitchFamily="18" charset="0"/>
              </a:rPr>
              <a:t> и моят клуб</a:t>
            </a:r>
            <a:r>
              <a:rPr lang="en-US" altLang="en-US" sz="2400" b="1" smtClean="0">
                <a:latin typeface="Arial Narrow" pitchFamily="34" charset="0"/>
                <a:cs typeface="Times New Roman" pitchFamily="18" charset="0"/>
              </a:rPr>
              <a:t>?</a:t>
            </a:r>
            <a:r>
              <a:rPr lang="bg-BG" altLang="bg-BG" smtClean="0">
                <a:latin typeface="Arial Narrow" pitchFamily="34" charset="0"/>
              </a:rPr>
              <a:t/>
            </a:r>
            <a:br>
              <a:rPr lang="bg-BG" altLang="bg-BG" smtClean="0">
                <a:latin typeface="Arial Narrow" pitchFamily="34" charset="0"/>
              </a:rPr>
            </a:br>
            <a:r>
              <a:rPr lang="bg-BG" altLang="bg-BG" sz="1800" smtClean="0">
                <a:latin typeface="Arial Narrow" pitchFamily="34" charset="0"/>
              </a:rPr>
              <a:t/>
            </a:r>
            <a:br>
              <a:rPr lang="bg-BG" altLang="bg-BG" sz="1800" smtClean="0">
                <a:latin typeface="Arial Narrow" pitchFamily="34" charset="0"/>
              </a:rPr>
            </a:br>
            <a:endParaRPr lang="bg-BG" altLang="bg-BG" smtClean="0">
              <a:latin typeface="Arial Narrow" pitchFamily="34" charset="0"/>
            </a:endParaRPr>
          </a:p>
        </p:txBody>
      </p:sp>
      <p:pic>
        <p:nvPicPr>
          <p:cNvPr id="50179" name="Контейнер за съдържание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275345"/>
            <a:ext cx="8229600" cy="44136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Овал 4"/>
          <p:cNvSpPr/>
          <p:nvPr/>
        </p:nvSpPr>
        <p:spPr>
          <a:xfrm>
            <a:off x="977900" y="2781300"/>
            <a:ext cx="1295400" cy="17907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bg-BG"/>
          </a:p>
        </p:txBody>
      </p:sp>
      <p:sp>
        <p:nvSpPr>
          <p:cNvPr id="6" name="Овал 5"/>
          <p:cNvSpPr/>
          <p:nvPr/>
        </p:nvSpPr>
        <p:spPr>
          <a:xfrm>
            <a:off x="4056063" y="2400300"/>
            <a:ext cx="762000" cy="3810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bg-BG"/>
          </a:p>
        </p:txBody>
      </p:sp>
      <p:sp>
        <p:nvSpPr>
          <p:cNvPr id="7" name="Овал 6"/>
          <p:cNvSpPr/>
          <p:nvPr/>
        </p:nvSpPr>
        <p:spPr>
          <a:xfrm>
            <a:off x="4500563" y="1984375"/>
            <a:ext cx="762000" cy="304800"/>
          </a:xfrm>
          <a:prstGeom prst="ellipse">
            <a:avLst/>
          </a:prstGeom>
          <a:noFill/>
          <a:ln w="952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bg-BG"/>
          </a:p>
        </p:txBody>
      </p:sp>
    </p:spTree>
    <p:extLst>
      <p:ext uri="{BB962C8B-B14F-4D97-AF65-F5344CB8AC3E}">
        <p14:creationId xmlns:p14="http://schemas.microsoft.com/office/powerpoint/2010/main" val="2068362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лавие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bg-BG" b="1" smtClean="0">
                <a:latin typeface="Arial Narrow" pitchFamily="34" charset="0"/>
              </a:rPr>
              <a:t>  </a:t>
            </a:r>
            <a:r>
              <a:rPr lang="bg-BG" altLang="bg-BG" sz="2400" b="1" smtClean="0">
                <a:latin typeface="Arial Narrow" pitchFamily="34" charset="0"/>
              </a:rPr>
              <a:t>АКТУАЛИЗИРАНЕ НА ДАННИТЕ НА ЧЛЕНОВЕ НА КЛУБА  </a:t>
            </a:r>
            <a:r>
              <a:rPr lang="bg-BG" altLang="bg-BG" smtClean="0">
                <a:latin typeface="Arial Narrow" pitchFamily="34" charset="0"/>
              </a:rPr>
              <a:t/>
            </a:r>
            <a:br>
              <a:rPr lang="bg-BG" altLang="bg-BG" smtClean="0">
                <a:latin typeface="Arial Narrow" pitchFamily="34" charset="0"/>
              </a:rPr>
            </a:br>
            <a:r>
              <a:rPr lang="bg-BG" altLang="bg-BG" sz="2400" smtClean="0">
                <a:latin typeface="Arial Narrow" pitchFamily="34" charset="0"/>
              </a:rPr>
              <a:t/>
            </a:r>
            <a:br>
              <a:rPr lang="bg-BG" altLang="bg-BG" sz="2400" smtClean="0">
                <a:latin typeface="Arial Narrow" pitchFamily="34" charset="0"/>
              </a:rPr>
            </a:br>
            <a:endParaRPr lang="bg-BG" altLang="bg-BG" smtClean="0">
              <a:latin typeface="Arial Narrow" pitchFamily="34" charset="0"/>
            </a:endParaRPr>
          </a:p>
        </p:txBody>
      </p:sp>
      <p:sp>
        <p:nvSpPr>
          <p:cNvPr id="3" name="Контейнер за съдържание 2"/>
          <p:cNvSpPr>
            <a:spLocks noGrp="1"/>
          </p:cNvSpPr>
          <p:nvPr>
            <p:ph idx="1"/>
          </p:nvPr>
        </p:nvSpPr>
        <p:spPr/>
        <p:txBody>
          <a:bodyPr/>
          <a:lstStyle/>
          <a:p>
            <a:pPr marL="0" indent="0">
              <a:buFont typeface="Arial" pitchFamily="34" charset="0"/>
              <a:buNone/>
              <a:defRPr/>
            </a:pPr>
            <a:r>
              <a:rPr lang="bg-BG" sz="1800" dirty="0" smtClean="0">
                <a:solidFill>
                  <a:schemeClr val="tx2"/>
                </a:solidFill>
              </a:rPr>
              <a:t>АКТУАЛИЗИРАЙТЕ </a:t>
            </a:r>
            <a:r>
              <a:rPr lang="bg-BG" sz="1800" dirty="0">
                <a:solidFill>
                  <a:schemeClr val="tx2"/>
                </a:solidFill>
              </a:rPr>
              <a:t>ДАННИТЕ НА ЧЛЕНОВЕ НА КЛУБА  В </a:t>
            </a:r>
            <a:r>
              <a:rPr lang="en-US" sz="1800" b="1" dirty="0" smtClean="0">
                <a:solidFill>
                  <a:schemeClr val="tx2"/>
                </a:solidFill>
              </a:rPr>
              <a:t> MY ROTARY</a:t>
            </a:r>
          </a:p>
          <a:p>
            <a:pPr>
              <a:defRPr/>
            </a:pPr>
            <a:endParaRPr lang="en-US" sz="2000" b="1" dirty="0">
              <a:solidFill>
                <a:schemeClr val="tx2"/>
              </a:solidFill>
            </a:endParaRPr>
          </a:p>
          <a:p>
            <a:pPr>
              <a:defRPr/>
            </a:pPr>
            <a:endParaRPr lang="en-US" sz="2000" b="1" dirty="0" smtClean="0">
              <a:solidFill>
                <a:schemeClr val="tx2"/>
              </a:solidFill>
            </a:endParaRPr>
          </a:p>
          <a:p>
            <a:pPr>
              <a:defRPr/>
            </a:pPr>
            <a:endParaRPr lang="bg-BG" sz="2000" dirty="0"/>
          </a:p>
        </p:txBody>
      </p:sp>
      <p:pic>
        <p:nvPicPr>
          <p:cNvPr id="51204" name="Картина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3638" y="1989138"/>
            <a:ext cx="6816725"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3335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DTeamPresentationsSlive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1972</Words>
  <Application>Microsoft Office PowerPoint</Application>
  <PresentationFormat>On-screen Show (4:3)</PresentationFormat>
  <Paragraphs>736</Paragraphs>
  <Slides>73</Slides>
  <Notes>46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73</vt:i4>
      </vt:variant>
    </vt:vector>
  </HeadingPairs>
  <TitlesOfParts>
    <vt:vector size="76" baseType="lpstr">
      <vt:lpstr>Template DTeamPresentationsSliven</vt:lpstr>
      <vt:lpstr>Custom Design</vt:lpstr>
      <vt:lpstr>Acrobat Document</vt:lpstr>
      <vt:lpstr>Визия и Лого. Стратегически приоритети. Цели на Дистрикт 2482 РИ за 2019-2020 г.</vt:lpstr>
      <vt:lpstr>MY ROTARY </vt:lpstr>
      <vt:lpstr>MY ROTARY – РОТАРИАНСКИТЕ ДЕЛА ОНЛАЙН</vt:lpstr>
      <vt:lpstr>ФУНКЦИИТЕ НА КЛУБНИТЕ СЕКРЕТАРИ В MY ROTARY </vt:lpstr>
      <vt:lpstr>АКТУАЛИЗИРАНЕ НА ДАННИТЕ ЗА ЧЛЕНСТВОТО</vt:lpstr>
      <vt:lpstr>АКТУАЛИЗИРАНЕ НА ДАННИТЕ ЗА ЧЛЕНСТВОТО</vt:lpstr>
      <vt:lpstr>   Как да достигна до My Rotary и моят клуб?  </vt:lpstr>
      <vt:lpstr>   Как да достигна до My Rotary и моят клуб?  </vt:lpstr>
      <vt:lpstr>  АКТУАЛИЗИРАНЕ НА ДАННИТЕ НА ЧЛЕНОВЕ НА КЛУБА    </vt:lpstr>
      <vt:lpstr>  АКТУАЛИЗИРАНЕ НА ДАННИТЕ НА ЧЛЕНОВЕ НА КЛУБА    </vt:lpstr>
      <vt:lpstr>  АКТУАЛИЗИРАНЕ НА ДАННИТЕ НА ЧЛЕНОВЕ НА КЛУБА    </vt:lpstr>
      <vt:lpstr>  АКТУАЛИЗИРАНЕ НА ДАННИТЕ    www.rotary-bulgaria.org</vt:lpstr>
      <vt:lpstr>       АКТУАЛНОСТ И ПЪЛНОТА НА ДАННИТЕ  </vt:lpstr>
      <vt:lpstr>     КЛУБНА ФАКТУРА  </vt:lpstr>
      <vt:lpstr>  Прекратяване и възстановяване на членство  </vt:lpstr>
      <vt:lpstr>   ВЪВЕДЕТЕ EXECUTIVE SECRETARY </vt:lpstr>
      <vt:lpstr>           На добър час!</vt:lpstr>
      <vt:lpstr>Визия и Лого. Стратегически приоритети. Цели на Дистрикт 2482 РИ за 2019-2020 г.</vt:lpstr>
      <vt:lpstr>Администриране на клуба в сайта на Д2482</vt:lpstr>
      <vt:lpstr>Вход в сайта на Дистрикта</vt:lpstr>
      <vt:lpstr>АКТУАЛИЗИРАНЕ НА ДАННИТЕ В MY ROTARY (ROTARY.ORG)  </vt:lpstr>
      <vt:lpstr>Опции за секретаря на клуба</vt:lpstr>
      <vt:lpstr>Моят клуб – актуализация</vt:lpstr>
      <vt:lpstr>Моят клуб – актуализация</vt:lpstr>
      <vt:lpstr>Поддържане на актуален списък на членовете</vt:lpstr>
      <vt:lpstr>Актуализиране на личните профилите</vt:lpstr>
      <vt:lpstr>Записване на присъствието на седмичните срещи</vt:lpstr>
      <vt:lpstr>Протокол от срещите на клуба и борда</vt:lpstr>
      <vt:lpstr>Информация за бордовете</vt:lpstr>
      <vt:lpstr>Регистрация за събития – лични и подпомагане   </vt:lpstr>
      <vt:lpstr>Благодаря за вниманието!</vt:lpstr>
      <vt:lpstr>Визия и Лого. Стратегически приоритети. Цели на Дистрикт 2482 РИ за 2019-2020 г.</vt:lpstr>
      <vt:lpstr>В служба на новите поколения</vt:lpstr>
      <vt:lpstr>Кои са те – Новите поколения?</vt:lpstr>
      <vt:lpstr>Кои са те – Новите поколения?</vt:lpstr>
      <vt:lpstr>Кои са те – Новите поколения?</vt:lpstr>
      <vt:lpstr>Кои са те – Новите поколения?</vt:lpstr>
      <vt:lpstr>А ако всичко е добре разписано, защо сме И ние?</vt:lpstr>
      <vt:lpstr>И да започнем с напомнянето…</vt:lpstr>
      <vt:lpstr>Продължаваме с напомнянето…</vt:lpstr>
      <vt:lpstr>Какво ни предстои ЗАЕДНО?</vt:lpstr>
      <vt:lpstr>На добър час!</vt:lpstr>
      <vt:lpstr>Визия и Лого. Стратегически приоритети. Цели на Дистрикт 2482 РИ за 2019-2020 г.</vt:lpstr>
      <vt:lpstr>Клубни документи и архиви.  Лого и Бланки на клуба</vt:lpstr>
      <vt:lpstr>Клубни документи</vt:lpstr>
      <vt:lpstr>Клубни документи</vt:lpstr>
      <vt:lpstr>Клубни документи</vt:lpstr>
      <vt:lpstr>Клубни документи</vt:lpstr>
      <vt:lpstr>АРХИВ НА КЛУБА</vt:lpstr>
      <vt:lpstr>АРХИВ НА КЛУБА</vt:lpstr>
      <vt:lpstr>АРХИВ НА СДРУЖЕНИЕТО</vt:lpstr>
      <vt:lpstr>ЛОГО И БЛАНКИ НА КЛУБА</vt:lpstr>
      <vt:lpstr>ЛОГО И БЛАНКИ НА КЛУБА</vt:lpstr>
      <vt:lpstr>ЛОГО И БЛАНКИ НА КЛУБА</vt:lpstr>
      <vt:lpstr>ЛОГО И БЛАНКИ НА КЛУБА</vt:lpstr>
      <vt:lpstr>БЛАНКИ НА КЛУБА</vt:lpstr>
      <vt:lpstr>БЛАНКИ НА КЛУБА</vt:lpstr>
      <vt:lpstr>БЛАГОДАРЯ ЗА ВНИМАНИЕТО!</vt:lpstr>
      <vt:lpstr>Визия и Лого. Стратегически приоритети. Цели на Дистрикт 2482 РИ за 2019-2020 г.</vt:lpstr>
      <vt:lpstr>II част: МОДУЛ СЕКРЕТАРИ ЕЛЕКТ - казуси</vt:lpstr>
      <vt:lpstr>КАЗУС 1</vt:lpstr>
      <vt:lpstr>КАЗУС 2</vt:lpstr>
      <vt:lpstr>КАЗУС 3</vt:lpstr>
      <vt:lpstr>КАЗУС 4</vt:lpstr>
      <vt:lpstr>КАЗУС 5</vt:lpstr>
      <vt:lpstr>КАЗУС 6</vt:lpstr>
      <vt:lpstr>КАЗУС 7</vt:lpstr>
      <vt:lpstr>КАЗУС 8</vt:lpstr>
      <vt:lpstr>КАЗУС 9</vt:lpstr>
      <vt:lpstr>КАЗУС 10</vt:lpstr>
      <vt:lpstr>КАЗУС 11</vt:lpstr>
      <vt:lpstr>На добър час! УСПЕШНА РОТАРИАНСКА ГОДИНА!</vt:lpstr>
      <vt:lpstr>Визия и Лого. Стратегически приоритети. Цели на Дистрикт 2482 РИ за 2019-2020 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Визия и Лого. Стратегически приоритети. Цели на Дистрикт 2482 РИ за 2019-2020 г.</dc:title>
  <dc:creator>adv.mitkominev@gmail.com</dc:creator>
  <cp:lastModifiedBy>Windows User</cp:lastModifiedBy>
  <cp:revision>49</cp:revision>
  <dcterms:created xsi:type="dcterms:W3CDTF">2019-03-20T17:33:27Z</dcterms:created>
  <dcterms:modified xsi:type="dcterms:W3CDTF">2019-03-23T05:27:01Z</dcterms:modified>
</cp:coreProperties>
</file>